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56" r:id="rId2"/>
    <p:sldId id="257" r:id="rId3"/>
    <p:sldId id="288" r:id="rId4"/>
    <p:sldId id="259" r:id="rId5"/>
    <p:sldId id="260" r:id="rId6"/>
    <p:sldId id="261" r:id="rId7"/>
    <p:sldId id="262" r:id="rId8"/>
    <p:sldId id="289"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66" r:id="rId3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83"/>
    <a:srgbClr val="0F46A7"/>
    <a:srgbClr val="008FD3"/>
    <a:srgbClr val="EB7300"/>
    <a:srgbClr val="BC3618"/>
    <a:srgbClr val="FFAF00"/>
    <a:srgbClr val="980A82"/>
    <a:srgbClr val="3C1464"/>
    <a:srgbClr val="46157E"/>
    <a:srgbClr val="001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4" autoAdjust="0"/>
    <p:restoredTop sz="94665" autoAdjust="0"/>
  </p:normalViewPr>
  <p:slideViewPr>
    <p:cSldViewPr snapToGrid="0" showGuides="1">
      <p:cViewPr varScale="1">
        <p:scale>
          <a:sx n="79" d="100"/>
          <a:sy n="79" d="100"/>
        </p:scale>
        <p:origin x="-1674" y="-96"/>
      </p:cViewPr>
      <p:guideLst>
        <p:guide orient="horz" pos="4117"/>
        <p:guide orient="horz" pos="190"/>
        <p:guide orient="horz" pos="3834"/>
        <p:guide orient="horz" pos="2385"/>
        <p:guide orient="horz" pos="779"/>
        <p:guide pos="5556"/>
        <p:guide pos="206"/>
        <p:guide pos="288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75" d="100"/>
          <a:sy n="75" d="100"/>
        </p:scale>
        <p:origin x="-2088" y="-18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1733151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3637105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47638" indent="-147638" algn="l" defTabSz="914400" rtl="0" eaLnBrk="1" latinLnBrk="0" hangingPunct="1">
      <a:buClr>
        <a:schemeClr val="accent1"/>
      </a:buClr>
      <a:buSzPct val="80000"/>
      <a:buFont typeface="Wingdings" pitchFamily="2" charset="2"/>
      <a:buChar char="n"/>
      <a:defRPr sz="1200" kern="1200">
        <a:solidFill>
          <a:schemeClr val="tx1"/>
        </a:solidFill>
        <a:latin typeface="+mn-lt"/>
        <a:ea typeface="+mn-ea"/>
        <a:cs typeface="+mn-cs"/>
      </a:defRPr>
    </a:lvl2pPr>
    <a:lvl3pPr marL="361950" indent="-109538" algn="l" defTabSz="914400" rtl="0" eaLnBrk="1" latinLnBrk="0" hangingPunct="1">
      <a:buClr>
        <a:schemeClr val="accent2"/>
      </a:buClr>
      <a:buSzPct val="80000"/>
      <a:buFont typeface="Wingdings" pitchFamily="2" charset="2"/>
      <a:buChar char="n"/>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epic.hpi.uni-potsdam.de/Home/HassoPlattn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Quintill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optimalsapblog.com/2012/04/05/big-data-becoming-big-busines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0559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11</a:t>
            </a:fld>
            <a:endParaRPr dirty="0">
              <a:solidFill>
                <a:prstClr val="black"/>
              </a:solidFill>
            </a:endParaRPr>
          </a:p>
        </p:txBody>
      </p:sp>
    </p:spTree>
    <p:extLst>
      <p:ext uri="{BB962C8B-B14F-4D97-AF65-F5344CB8AC3E}">
        <p14:creationId xmlns:p14="http://schemas.microsoft.com/office/powerpoint/2010/main" val="991125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61950"/>
            <a:ext cx="5359400" cy="4019550"/>
          </a:xfrm>
        </p:spPr>
      </p:sp>
      <p:sp>
        <p:nvSpPr>
          <p:cNvPr id="3" name="Notes Placeholder 2"/>
          <p:cNvSpPr>
            <a:spLocks noGrp="1"/>
          </p:cNvSpPr>
          <p:nvPr>
            <p:ph type="body" idx="1"/>
          </p:nvPr>
        </p:nvSpPr>
        <p:spPr/>
        <p:txBody>
          <a:bodyPr>
            <a:noAutofit/>
          </a:bodyPr>
          <a:lstStyle/>
          <a:p>
            <a:pPr marL="171413" lvl="2" indent="-171413" defTabSz="914201">
              <a:spcBef>
                <a:spcPts val="400"/>
              </a:spcBef>
              <a:buClr>
                <a:schemeClr val="accent1"/>
              </a:buClr>
              <a:buSzPct val="100000"/>
              <a:buFont typeface="Wingdings" pitchFamily="2" charset="2"/>
              <a:buChar char=""/>
              <a:defRPr/>
            </a:pPr>
            <a:r>
              <a:rPr lang="en-US" sz="1800" dirty="0"/>
              <a:t>3 copies of data</a:t>
            </a:r>
          </a:p>
          <a:p>
            <a:pPr marL="171413" lvl="2" indent="-171413" defTabSz="914201">
              <a:spcBef>
                <a:spcPts val="400"/>
              </a:spcBef>
              <a:buClr>
                <a:schemeClr val="accent1"/>
              </a:buClr>
              <a:buSzPct val="100000"/>
              <a:buFont typeface="Wingdings" pitchFamily="2" charset="2"/>
              <a:buChar char=""/>
              <a:defRPr/>
            </a:pPr>
            <a:r>
              <a:rPr lang="en-US" sz="1800" dirty="0"/>
              <a:t>In different data models</a:t>
            </a:r>
          </a:p>
          <a:p>
            <a:pPr marL="171413" lvl="2" indent="-171413" defTabSz="914201">
              <a:spcBef>
                <a:spcPts val="400"/>
              </a:spcBef>
              <a:buClr>
                <a:schemeClr val="accent1"/>
              </a:buClr>
              <a:buSzPct val="100000"/>
              <a:buFont typeface="Wingdings" pitchFamily="2" charset="2"/>
              <a:buChar char=""/>
              <a:defRPr/>
            </a:pPr>
            <a:r>
              <a:rPr lang="en-US" sz="1800" dirty="0"/>
              <a:t>Inherent data latency</a:t>
            </a:r>
          </a:p>
          <a:p>
            <a:pPr marL="171413" lvl="2" indent="-171413" defTabSz="914201">
              <a:spcBef>
                <a:spcPts val="400"/>
              </a:spcBef>
              <a:buClr>
                <a:schemeClr val="accent1"/>
              </a:buClr>
              <a:buSzPct val="100000"/>
              <a:buFont typeface="Wingdings" pitchFamily="2" charset="2"/>
              <a:buChar char=""/>
              <a:defRPr/>
            </a:pPr>
            <a:r>
              <a:rPr lang="en-US" sz="1800" dirty="0"/>
              <a:t>Accelerate through cache</a:t>
            </a:r>
          </a:p>
          <a:p>
            <a:pPr defTabSz="914201">
              <a:defRPr/>
            </a:pPr>
            <a:endParaRPr lang="en-US" dirty="0"/>
          </a:p>
          <a:p>
            <a:pPr defTabSz="914201">
              <a:defRPr/>
            </a:pPr>
            <a:endParaRPr lang="en-US" dirty="0"/>
          </a:p>
          <a:p>
            <a:pPr defTabSz="914201">
              <a:defRPr/>
            </a:pPr>
            <a:r>
              <a:rPr lang="en-US" dirty="0"/>
              <a:t>In recent years, computer systems have increased number of processing cores with large integrated caches. </a:t>
            </a:r>
          </a:p>
          <a:p>
            <a:pPr defTabSz="914201">
              <a:defRPr/>
            </a:pPr>
            <a:r>
              <a:rPr lang="en-US" dirty="0"/>
              <a:t>Main memory space has become practically unlimited with the ability to hold all the business data of enterprises of every size. </a:t>
            </a:r>
            <a:r>
              <a:rPr lang="en-US" kern="0" dirty="0">
                <a:solidFill>
                  <a:schemeClr val="accent3"/>
                </a:solidFill>
                <a:ea typeface="Arial Unicode MS" pitchFamily="34" charset="-128"/>
                <a:cs typeface="Arial Unicode MS" pitchFamily="34" charset="-128"/>
              </a:rPr>
              <a:t>Falling prices have moved processing from Disk/SSD to In-Memory.</a:t>
            </a:r>
          </a:p>
          <a:p>
            <a:pPr defTabSz="914201">
              <a:defRPr/>
            </a:pPr>
            <a:r>
              <a:rPr lang="en-US" b="0" dirty="0" smtClean="0"/>
              <a:t>Memory access is 1M</a:t>
            </a:r>
            <a:r>
              <a:rPr lang="en-US" b="0" baseline="0" dirty="0" smtClean="0"/>
              <a:t> – 10M times faster than disk. </a:t>
            </a:r>
          </a:p>
          <a:p>
            <a:pPr defTabSz="914201">
              <a:defRPr/>
            </a:pPr>
            <a:endParaRPr lang="en-US" kern="0" dirty="0">
              <a:solidFill>
                <a:schemeClr val="accent3"/>
              </a:solidFill>
              <a:ea typeface="Arial Unicode MS" pitchFamily="34" charset="-128"/>
              <a:cs typeface="Arial Unicode MS" pitchFamily="34" charset="-128"/>
            </a:endParaRPr>
          </a:p>
          <a:p>
            <a:r>
              <a:rPr lang="en-US" dirty="0"/>
              <a:t>Disk-centric computing was also one of the major factors that forced separation of transactional and analytical workloads. Moving data to various locations was necessary for reporting to circumvent network issues. Pre-processing of data then became the necessity to optimize linear data transfers. We do not have to live with those limitations any more. Feasibility is given.</a:t>
            </a:r>
          </a:p>
          <a:p>
            <a:endParaRPr lang="en-US" dirty="0"/>
          </a:p>
          <a:p>
            <a:pPr defTabSz="914201">
              <a:defRPr/>
            </a:pPr>
            <a:r>
              <a:rPr lang="en-US" dirty="0"/>
              <a:t>Through advances in data sciences combined with relevant hardware trends, SAP is leading the real-time computing revolution… leveraging the power of in-memory computing to bringing  OLAP and OLTP back together in one database.</a:t>
            </a:r>
          </a:p>
          <a:p>
            <a:pPr defTabSz="914201">
              <a:defRPr/>
            </a:pPr>
            <a:endParaRPr lang="en-US" sz="900" kern="0" dirty="0">
              <a:latin typeface="Calibri" pitchFamily="34" charset="0"/>
              <a:ea typeface="Arial Unicode MS" pitchFamily="34" charset="-128"/>
              <a:cs typeface="Arial Unicode MS" pitchFamily="34" charset="-128"/>
            </a:endParaRPr>
          </a:p>
          <a:p>
            <a:r>
              <a:rPr lang="en-US" dirty="0"/>
              <a:t>This transforms how we construct business applications and our expectations in consuming them. Adopting this new technology will sharpen your competitive edge by dramatically accelerating not only data querying speed but also business processing speed.</a:t>
            </a:r>
          </a:p>
          <a:p>
            <a:endParaRPr lang="en-US" dirty="0"/>
          </a:p>
        </p:txBody>
      </p:sp>
      <p:sp>
        <p:nvSpPr>
          <p:cNvPr id="4" name="Slide Number Placeholder 3"/>
          <p:cNvSpPr>
            <a:spLocks noGrp="1"/>
          </p:cNvSpPr>
          <p:nvPr>
            <p:ph type="sldNum" sz="quarter" idx="10"/>
          </p:nvPr>
        </p:nvSpPr>
        <p:spPr>
          <a:xfrm>
            <a:off x="3884613" y="8685215"/>
            <a:ext cx="2971800" cy="457200"/>
          </a:xfrm>
          <a:prstGeom prst="rect">
            <a:avLst/>
          </a:prstGeom>
        </p:spPr>
        <p:txBody>
          <a:bodyPr/>
          <a:lstStyle/>
          <a:p>
            <a:fld id="{F9D42543-B9BE-4C0F-B2D6-590A2C9D517B}" type="slidenum">
              <a:rPr smtClean="0">
                <a:solidFill>
                  <a:prstClr val="black"/>
                </a:solidFill>
              </a:rPr>
              <a:pPr/>
              <a:t>12</a:t>
            </a:fld>
            <a:endParaRPr>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spcAft>
                <a:spcPts val="600"/>
              </a:spcAft>
              <a:buClr>
                <a:srgbClr val="F0AB00"/>
              </a:buClr>
              <a:buSzPct val="80000"/>
            </a:pPr>
            <a:r>
              <a:rPr lang="en-US" sz="900" b="1" kern="0" dirty="0">
                <a:ea typeface="Arial Unicode MS" pitchFamily="34" charset="-128"/>
                <a:cs typeface="Arial Unicode MS" pitchFamily="34" charset="-128"/>
              </a:rPr>
              <a:t>SAP HANA brings together the  power of In-memory,  HADOOP, Predictive, Text Mining and Spatial Analytics, and a full suite of powerful modeling technologies, to extract value from Big Data</a:t>
            </a:r>
          </a:p>
          <a:p>
            <a:pPr marL="114290" lvl="1" indent="-114290" fontAlgn="base">
              <a:spcBef>
                <a:spcPts val="200"/>
              </a:spcBef>
              <a:spcAft>
                <a:spcPct val="0"/>
              </a:spcAft>
              <a:defRPr/>
            </a:pPr>
            <a:r>
              <a:rPr lang="en-US" sz="800" dirty="0">
                <a:ea typeface="Arial Unicode MS" pitchFamily="34" charset="-128"/>
                <a:cs typeface="Arial Unicode MS" pitchFamily="34" charset="-128"/>
              </a:rPr>
              <a:t>Build an entirely new set of applications</a:t>
            </a:r>
          </a:p>
          <a:p>
            <a:pPr marL="114290" lvl="1" indent="-114290" fontAlgn="base">
              <a:spcBef>
                <a:spcPts val="200"/>
              </a:spcBef>
              <a:spcAft>
                <a:spcPct val="0"/>
              </a:spcAft>
              <a:defRPr/>
            </a:pPr>
            <a:r>
              <a:rPr lang="en-US" sz="800" dirty="0">
                <a:ea typeface="Arial Unicode MS" pitchFamily="34" charset="-128"/>
                <a:cs typeface="Arial Unicode MS" pitchFamily="34" charset="-128"/>
              </a:rPr>
              <a:t>Redefine business models</a:t>
            </a:r>
          </a:p>
          <a:p>
            <a:pPr marL="114290" lvl="1" indent="-114290" fontAlgn="base">
              <a:spcBef>
                <a:spcPts val="200"/>
              </a:spcBef>
              <a:spcAft>
                <a:spcPct val="0"/>
              </a:spcAft>
              <a:defRPr/>
            </a:pPr>
            <a:r>
              <a:rPr lang="en-US" sz="800" dirty="0">
                <a:ea typeface="Arial Unicode MS" pitchFamily="34" charset="-128"/>
                <a:cs typeface="Arial Unicode MS" pitchFamily="34" charset="-128"/>
              </a:rPr>
              <a:t>Assist companies enter new industries</a:t>
            </a:r>
          </a:p>
          <a:p>
            <a:endParaRPr lang="en-US" sz="1000" dirty="0">
              <a:latin typeface="Arial" pitchFamily="34" charset="0"/>
              <a:ea typeface="Arial Unicode MS" pitchFamily="34" charset="-128"/>
              <a:cs typeface="Arial Unicode MS" pitchFamily="34" charset="-128"/>
            </a:endParaRPr>
          </a:p>
          <a:p>
            <a:pPr defTabSz="914318">
              <a:defRPr/>
            </a:pPr>
            <a:r>
              <a:rPr lang="en-US" sz="1000" dirty="0"/>
              <a:t>SAP HANA® is the only platform  that can renovate existing systems while enabling innovation to meet future business needs non-disruptively.  The goal of SAP HANA is to simplify your business and technology landscape, while allowing you to execute faster and react smarter. SAP HANA offers increased efficiency via automated business processes, one source of the truth with easy integration of all data, including consumer-grade usability accessible on any device.</a:t>
            </a:r>
          </a:p>
          <a:p>
            <a:endParaRPr lang="en-US" sz="1000" dirty="0">
              <a:latin typeface="Arial" pitchFamily="34" charset="0"/>
              <a:ea typeface="Arial Unicode MS" pitchFamily="34" charset="-128"/>
              <a:cs typeface="Arial Unicode MS" pitchFamily="34" charset="-128"/>
            </a:endParaRPr>
          </a:p>
          <a:p>
            <a:endParaRPr lang="en-US" sz="1000" dirty="0">
              <a:latin typeface="Arial" pitchFamily="34" charset="0"/>
              <a:ea typeface="Arial Unicode MS" pitchFamily="34" charset="-128"/>
              <a:cs typeface="Arial Unicode MS" pitchFamily="34" charset="-128"/>
            </a:endParaRPr>
          </a:p>
          <a:p>
            <a:endParaRPr lang="en-US" sz="1000" dirty="0">
              <a:latin typeface="Arial" pitchFamily="34" charset="0"/>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8C2C35-2B8A-446E-BEC0-FD36716C29AC}" type="slidenum">
              <a:rPr smtClean="0">
                <a:solidFill>
                  <a:prstClr val="black"/>
                </a:solidFill>
              </a:rPr>
              <a:pPr/>
              <a:t>13</a:t>
            </a:fld>
            <a:endParaRPr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514303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buFont typeface="Wingdings" pitchFamily="2" charset="2"/>
              <a:buChar char="§"/>
            </a:pPr>
            <a:r>
              <a:rPr lang="en-US" sz="1200" b="1" dirty="0">
                <a:solidFill>
                  <a:schemeClr val="bg1"/>
                </a:solidFill>
              </a:rPr>
              <a:t>File Filtering</a:t>
            </a:r>
          </a:p>
          <a:p>
            <a:pPr lvl="3">
              <a:lnSpc>
                <a:spcPct val="90000"/>
              </a:lnSpc>
              <a:buFont typeface="Wingdings" pitchFamily="2" charset="2"/>
              <a:buChar char="§"/>
            </a:pPr>
            <a:r>
              <a:rPr lang="en-US" sz="1100" dirty="0">
                <a:solidFill>
                  <a:schemeClr val="bg1"/>
                </a:solidFill>
              </a:rPr>
              <a:t>Unlock text from </a:t>
            </a:r>
            <a:r>
              <a:rPr lang="en-US" sz="1100" b="1" dirty="0">
                <a:solidFill>
                  <a:schemeClr val="bg1"/>
                </a:solidFill>
              </a:rPr>
              <a:t>binary documents</a:t>
            </a:r>
          </a:p>
          <a:p>
            <a:pPr lvl="3">
              <a:lnSpc>
                <a:spcPct val="90000"/>
              </a:lnSpc>
              <a:buFont typeface="Wingdings" pitchFamily="2" charset="2"/>
              <a:buChar char="§"/>
            </a:pPr>
            <a:r>
              <a:rPr lang="en-US" sz="1100" dirty="0">
                <a:solidFill>
                  <a:schemeClr val="bg1"/>
                </a:solidFill>
              </a:rPr>
              <a:t>Ability to </a:t>
            </a:r>
            <a:r>
              <a:rPr lang="en-US" sz="1100" b="1" dirty="0">
                <a:solidFill>
                  <a:schemeClr val="bg1"/>
                </a:solidFill>
              </a:rPr>
              <a:t>extract and process </a:t>
            </a:r>
            <a:r>
              <a:rPr lang="en-US" sz="1100" dirty="0">
                <a:solidFill>
                  <a:schemeClr val="bg1"/>
                </a:solidFill>
              </a:rPr>
              <a:t>unstructured text data from various file formats (txt, html, xml, </a:t>
            </a:r>
            <a:r>
              <a:rPr lang="en-US" sz="1100" dirty="0" err="1">
                <a:solidFill>
                  <a:schemeClr val="bg1"/>
                </a:solidFill>
              </a:rPr>
              <a:t>pdf</a:t>
            </a:r>
            <a:r>
              <a:rPr lang="en-US" sz="1100" dirty="0">
                <a:solidFill>
                  <a:schemeClr val="bg1"/>
                </a:solidFill>
              </a:rPr>
              <a:t>, doc, </a:t>
            </a:r>
            <a:r>
              <a:rPr lang="en-US" sz="1100" dirty="0" err="1">
                <a:solidFill>
                  <a:schemeClr val="bg1"/>
                </a:solidFill>
              </a:rPr>
              <a:t>ppt</a:t>
            </a:r>
            <a:r>
              <a:rPr lang="en-US" sz="1100" dirty="0">
                <a:solidFill>
                  <a:schemeClr val="bg1"/>
                </a:solidFill>
              </a:rPr>
              <a:t>, </a:t>
            </a:r>
            <a:r>
              <a:rPr lang="en-US" sz="1100" dirty="0" err="1">
                <a:solidFill>
                  <a:schemeClr val="bg1"/>
                </a:solidFill>
              </a:rPr>
              <a:t>xls</a:t>
            </a:r>
            <a:r>
              <a:rPr lang="en-US" sz="1100" dirty="0">
                <a:solidFill>
                  <a:schemeClr val="bg1"/>
                </a:solidFill>
              </a:rPr>
              <a:t>, rtf, </a:t>
            </a:r>
            <a:r>
              <a:rPr lang="en-US" sz="1100" dirty="0" err="1">
                <a:solidFill>
                  <a:schemeClr val="bg1"/>
                </a:solidFill>
              </a:rPr>
              <a:t>msg</a:t>
            </a:r>
            <a:r>
              <a:rPr lang="en-US" sz="1100" dirty="0">
                <a:solidFill>
                  <a:schemeClr val="bg1"/>
                </a:solidFill>
              </a:rPr>
              <a:t>)</a:t>
            </a:r>
          </a:p>
          <a:p>
            <a:pPr lvl="3">
              <a:lnSpc>
                <a:spcPct val="90000"/>
              </a:lnSpc>
              <a:buFont typeface="Wingdings" pitchFamily="2" charset="2"/>
              <a:buChar char="§"/>
            </a:pPr>
            <a:r>
              <a:rPr lang="en-US" sz="1100" dirty="0">
                <a:solidFill>
                  <a:schemeClr val="bg1"/>
                </a:solidFill>
              </a:rPr>
              <a:t>Load binary, flat, and other documents directly into HANA for </a:t>
            </a:r>
            <a:r>
              <a:rPr lang="en-US" sz="1100" b="1" dirty="0">
                <a:solidFill>
                  <a:schemeClr val="bg1"/>
                </a:solidFill>
              </a:rPr>
              <a:t>native text search and analysis</a:t>
            </a:r>
            <a:endParaRPr lang="en-US" sz="1100" dirty="0">
              <a:solidFill>
                <a:schemeClr val="bg1"/>
              </a:solidFill>
            </a:endParaRPr>
          </a:p>
          <a:p>
            <a:pPr lvl="2">
              <a:lnSpc>
                <a:spcPct val="90000"/>
              </a:lnSpc>
              <a:buFont typeface="Wingdings" pitchFamily="2" charset="2"/>
              <a:buChar char="§"/>
            </a:pPr>
            <a:endParaRPr lang="en-US" sz="1200" b="1" dirty="0">
              <a:solidFill>
                <a:schemeClr val="bg1"/>
              </a:solidFill>
            </a:endParaRPr>
          </a:p>
          <a:p>
            <a:pPr lvl="2">
              <a:lnSpc>
                <a:spcPct val="90000"/>
              </a:lnSpc>
              <a:buFont typeface="Wingdings" pitchFamily="2" charset="2"/>
              <a:buChar char="§"/>
            </a:pPr>
            <a:r>
              <a:rPr lang="en-US" sz="1200" b="1" dirty="0">
                <a:solidFill>
                  <a:schemeClr val="bg1"/>
                </a:solidFill>
              </a:rPr>
              <a:t>Native Text Analysis</a:t>
            </a:r>
          </a:p>
          <a:p>
            <a:pPr lvl="3">
              <a:lnSpc>
                <a:spcPct val="90000"/>
              </a:lnSpc>
              <a:buFont typeface="Wingdings" pitchFamily="2" charset="2"/>
              <a:buChar char="§"/>
            </a:pPr>
            <a:r>
              <a:rPr lang="en-US" sz="1100" dirty="0">
                <a:solidFill>
                  <a:schemeClr val="bg1"/>
                </a:solidFill>
              </a:rPr>
              <a:t>Give structure to unstructured textual content</a:t>
            </a:r>
          </a:p>
          <a:p>
            <a:pPr lvl="3">
              <a:lnSpc>
                <a:spcPct val="90000"/>
              </a:lnSpc>
              <a:buFont typeface="Wingdings" pitchFamily="2" charset="2"/>
              <a:buChar char="§"/>
            </a:pPr>
            <a:r>
              <a:rPr lang="en-US" sz="1100" b="1" dirty="0">
                <a:solidFill>
                  <a:schemeClr val="bg1"/>
                </a:solidFill>
              </a:rPr>
              <a:t>Expose linguistic markup </a:t>
            </a:r>
            <a:r>
              <a:rPr lang="en-US" sz="1100" dirty="0">
                <a:solidFill>
                  <a:schemeClr val="bg1"/>
                </a:solidFill>
              </a:rPr>
              <a:t>for text mining uses</a:t>
            </a:r>
          </a:p>
          <a:p>
            <a:pPr lvl="3">
              <a:lnSpc>
                <a:spcPct val="90000"/>
              </a:lnSpc>
              <a:buFont typeface="Wingdings" pitchFamily="2" charset="2"/>
              <a:buChar char="§"/>
            </a:pPr>
            <a:r>
              <a:rPr lang="en-US" sz="1100" b="1" dirty="0">
                <a:solidFill>
                  <a:schemeClr val="bg1"/>
                </a:solidFill>
              </a:rPr>
              <a:t>Classify entities </a:t>
            </a:r>
            <a:r>
              <a:rPr lang="en-US" sz="1100" dirty="0">
                <a:solidFill>
                  <a:schemeClr val="bg1"/>
                </a:solidFill>
              </a:rPr>
              <a:t>(people, companies, things, etc.)</a:t>
            </a:r>
          </a:p>
          <a:p>
            <a:pPr lvl="3">
              <a:lnSpc>
                <a:spcPct val="90000"/>
              </a:lnSpc>
              <a:buFont typeface="Wingdings" pitchFamily="2" charset="2"/>
              <a:buChar char="§"/>
            </a:pPr>
            <a:r>
              <a:rPr lang="en-US" sz="1100" b="1" dirty="0">
                <a:solidFill>
                  <a:schemeClr val="bg1"/>
                </a:solidFill>
              </a:rPr>
              <a:t>Identify domain facts </a:t>
            </a:r>
            <a:r>
              <a:rPr lang="en-US" sz="1100" dirty="0">
                <a:solidFill>
                  <a:schemeClr val="bg1"/>
                </a:solidFill>
              </a:rPr>
              <a:t>(sentiments, topics, requests, etc.)</a:t>
            </a:r>
          </a:p>
          <a:p>
            <a:pPr lvl="3">
              <a:lnSpc>
                <a:spcPct val="90000"/>
              </a:lnSpc>
              <a:buFont typeface="Wingdings" pitchFamily="2" charset="2"/>
              <a:buChar char="§"/>
            </a:pPr>
            <a:r>
              <a:rPr lang="en-US" sz="1100" b="1" dirty="0">
                <a:solidFill>
                  <a:schemeClr val="bg1"/>
                </a:solidFill>
              </a:rPr>
              <a:t>Supports up to 31 languages </a:t>
            </a:r>
            <a:r>
              <a:rPr lang="en-US" sz="1100" dirty="0">
                <a:solidFill>
                  <a:schemeClr val="bg1"/>
                </a:solidFill>
              </a:rPr>
              <a:t>for linguistic mark-up and extraction dictionary and </a:t>
            </a:r>
            <a:r>
              <a:rPr lang="en-US" sz="1100" b="1" dirty="0">
                <a:solidFill>
                  <a:schemeClr val="bg1"/>
                </a:solidFill>
              </a:rPr>
              <a:t>11 languages </a:t>
            </a:r>
            <a:r>
              <a:rPr lang="en-US" sz="1100" dirty="0">
                <a:solidFill>
                  <a:schemeClr val="bg1"/>
                </a:solidFill>
              </a:rPr>
              <a:t>for predefined core extractions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198037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kern="0" dirty="0">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16</a:t>
            </a:fld>
            <a:endParaRPr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0412" cy="3429000"/>
          </a:xfrm>
        </p:spPr>
      </p:sp>
      <p:sp>
        <p:nvSpPr>
          <p:cNvPr id="3" name="Notes Placeholder 2"/>
          <p:cNvSpPr>
            <a:spLocks noGrp="1"/>
          </p:cNvSpPr>
          <p:nvPr>
            <p:ph type="body" idx="1"/>
          </p:nvPr>
        </p:nvSpPr>
        <p:spPr/>
        <p:txBody>
          <a:bodyPr>
            <a:normAutofit/>
          </a:bodyPr>
          <a:lstStyle/>
          <a:p>
            <a:pPr marL="115877" indent="-115877" defTabSz="914318">
              <a:spcBef>
                <a:spcPts val="300"/>
              </a:spcBef>
              <a:buClr>
                <a:srgbClr val="F0AB00"/>
              </a:buClr>
              <a:buSzPct val="100000"/>
              <a:buFont typeface="Wingdings" pitchFamily="2" charset="2"/>
              <a:buChar char=""/>
            </a:pPr>
            <a:r>
              <a:rPr lang="en-US" dirty="0"/>
              <a:t>Easily </a:t>
            </a:r>
            <a:r>
              <a:rPr lang="en-US" b="1" dirty="0"/>
              <a:t>migrate your applications </a:t>
            </a:r>
            <a:r>
              <a:rPr lang="en-US" dirty="0"/>
              <a:t>(e.g.: Java, PHP, .NET) in almost any language, PHP, Ruby, Java, C, ... the list goes on:</a:t>
            </a:r>
            <a:endParaRPr lang="en-US" b="1" dirty="0"/>
          </a:p>
          <a:p>
            <a:pPr marL="342870" lvl="3" indent="-171435" defTabSz="914318">
              <a:spcBef>
                <a:spcPts val="300"/>
              </a:spcBef>
              <a:buClr>
                <a:schemeClr val="accent1"/>
              </a:buClr>
              <a:buSzPct val="100000"/>
              <a:buFont typeface="Arial"/>
              <a:buChar char="•"/>
            </a:pPr>
            <a:r>
              <a:rPr lang="en-US" dirty="0"/>
              <a:t>Support for ANSI SQL, ODBC, JDBC, </a:t>
            </a:r>
            <a:r>
              <a:rPr lang="en-US" dirty="0" err="1"/>
              <a:t>Odata</a:t>
            </a:r>
            <a:r>
              <a:rPr lang="en-US" dirty="0"/>
              <a:t>/JSON, and certified 3rd party tools </a:t>
            </a:r>
          </a:p>
          <a:p>
            <a:pPr marL="342870" lvl="3" indent="-171435" defTabSz="914318">
              <a:spcBef>
                <a:spcPts val="300"/>
              </a:spcBef>
              <a:buClr>
                <a:schemeClr val="accent1"/>
              </a:buClr>
              <a:buSzPct val="100000"/>
              <a:buFont typeface="Arial"/>
              <a:buChar char="•"/>
            </a:pPr>
            <a:r>
              <a:rPr lang="en-US" dirty="0"/>
              <a:t>Support more standards: JSON and XMLA over HTTP so it is a truly multi-dimensional platform</a:t>
            </a:r>
          </a:p>
          <a:p>
            <a:pPr marL="115877" indent="-115877" defTabSz="914318">
              <a:spcBef>
                <a:spcPts val="300"/>
              </a:spcBef>
              <a:buClr>
                <a:srgbClr val="F0AB00"/>
              </a:buClr>
              <a:buSzPct val="100000"/>
              <a:buFont typeface="Wingdings" pitchFamily="2" charset="2"/>
              <a:buChar char=""/>
            </a:pPr>
            <a:r>
              <a:rPr lang="en-US" dirty="0"/>
              <a:t>Build new web applications with any open source HTML5 / JS libraries, server-side Java script.</a:t>
            </a:r>
          </a:p>
          <a:p>
            <a:pPr marL="115877" indent="-115877" defTabSz="914318">
              <a:spcBef>
                <a:spcPts val="300"/>
              </a:spcBef>
              <a:buClr>
                <a:srgbClr val="F0AB00"/>
              </a:buClr>
              <a:buSzPct val="100000"/>
              <a:buFont typeface="Wingdings" pitchFamily="2" charset="2"/>
              <a:buChar char=""/>
            </a:pPr>
            <a:r>
              <a:rPr lang="en-US" b="1" dirty="0"/>
              <a:t>Support advanced text analytics: </a:t>
            </a:r>
            <a:r>
              <a:rPr lang="en-US" dirty="0"/>
              <a:t>Analyze text in all columns of table and text inside binary files with advanced text analytic capabilities such as: automatically detecting 31 languages; fuzzy, linguistic, synonymous search, using SQL.</a:t>
            </a:r>
          </a:p>
          <a:p>
            <a:pPr marL="115877" indent="-115877" defTabSz="914318">
              <a:spcBef>
                <a:spcPts val="300"/>
              </a:spcBef>
              <a:buClr>
                <a:srgbClr val="F0AB00"/>
              </a:buClr>
              <a:buSzPct val="100000"/>
              <a:buFont typeface="Wingdings" pitchFamily="2" charset="2"/>
              <a:buChar char=""/>
            </a:pPr>
            <a:r>
              <a:rPr lang="en-US" b="1" dirty="0"/>
              <a:t>Analyze streaming data </a:t>
            </a:r>
            <a:r>
              <a:rPr lang="en-US" dirty="0"/>
              <a:t>from integrated ESP in combination with data in SAP HANA.</a:t>
            </a:r>
            <a:endParaRPr lang="en-US" sz="1000" dirty="0"/>
          </a:p>
          <a:p>
            <a:pPr marL="115877" indent="-115877" defTabSz="914318">
              <a:spcBef>
                <a:spcPts val="300"/>
              </a:spcBef>
              <a:buClr>
                <a:srgbClr val="F0AB00"/>
              </a:buClr>
              <a:buSzPct val="100000"/>
              <a:buFont typeface="Wingdings" pitchFamily="2" charset="2"/>
              <a:buChar char=""/>
            </a:pPr>
            <a:r>
              <a:rPr lang="en-US" b="1" dirty="0"/>
              <a:t>Process geospatial data</a:t>
            </a:r>
          </a:p>
          <a:p>
            <a:pPr marL="115877" indent="-115877" defTabSz="914318">
              <a:spcBef>
                <a:spcPts val="300"/>
              </a:spcBef>
              <a:buClr>
                <a:srgbClr val="F0AB00"/>
              </a:buClr>
              <a:buSzPct val="100000"/>
              <a:buFont typeface="Wingdings" pitchFamily="2" charset="2"/>
              <a:buChar char=""/>
            </a:pPr>
            <a:r>
              <a:rPr lang="en-US" dirty="0"/>
              <a:t>Accelerate predictive analysis and scoring with in-database algorithms delivered out-of-the-box. Adapt the models frequently.</a:t>
            </a:r>
          </a:p>
          <a:p>
            <a:pPr marL="115877" indent="-115877" defTabSz="914318">
              <a:spcBef>
                <a:spcPts val="300"/>
              </a:spcBef>
              <a:buClr>
                <a:srgbClr val="F0AB00"/>
              </a:buClr>
              <a:buSzPct val="100000"/>
              <a:buFont typeface="Wingdings" pitchFamily="2" charset="2"/>
              <a:buChar char=""/>
            </a:pPr>
            <a:r>
              <a:rPr lang="en-US" dirty="0"/>
              <a:t>Execute R commands as part of overall query plan by transferring intermediate DB tables directly to R as vector-oriented data structures.</a:t>
            </a:r>
          </a:p>
          <a:p>
            <a:pPr marL="115877" indent="-115877" defTabSz="914318">
              <a:spcBef>
                <a:spcPts val="300"/>
              </a:spcBef>
              <a:buClr>
                <a:srgbClr val="F0AB00"/>
              </a:buClr>
              <a:buSzPct val="100000"/>
              <a:buFont typeface="Wingdings" pitchFamily="2" charset="2"/>
              <a:buChar char=""/>
            </a:pPr>
            <a:r>
              <a:rPr lang="en-US" dirty="0"/>
              <a:t>Predictive analytics across multiple data types and sources (e.g.: Unstructured Text, Geospatial, </a:t>
            </a:r>
            <a:r>
              <a:rPr lang="en-US" dirty="0" err="1"/>
              <a:t>Hadoop</a:t>
            </a:r>
            <a:r>
              <a:rPr lang="en-US" dirty="0"/>
              <a:t>)</a:t>
            </a:r>
          </a:p>
          <a:p>
            <a:pPr defTabSz="1066087">
              <a:defRPr/>
            </a:pPr>
            <a:endParaRPr lang="en-US" sz="1600" dirty="0"/>
          </a:p>
          <a:p>
            <a:pPr defTabSz="1066087">
              <a:defRPr/>
            </a:pPr>
            <a:endParaRPr lang="en-US" sz="1600" dirty="0"/>
          </a:p>
          <a:p>
            <a:pPr defTabSz="1066087">
              <a:defRPr/>
            </a:pPr>
            <a:endParaRPr lang="en-US" sz="1400"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17</a:t>
            </a:fld>
            <a:endParaRPr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1405596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4447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05596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POV: </a:t>
            </a:r>
          </a:p>
          <a:p>
            <a:r>
              <a:rPr lang="en-US" b="1" dirty="0"/>
              <a:t>Here is the typical end-to-end tool chain – from raw sequenced DNA to interpreted variants </a:t>
            </a:r>
          </a:p>
          <a:p>
            <a:r>
              <a:rPr lang="en-US" b="1" dirty="0"/>
              <a:t>DNA sequencing pipeline requires interdisciplinary cooperation between biological, medical, and IT experts -&gt; We – as IT experts – investigated alignment and annotation and analysis and verified our results with files from the 1,000 genome project</a:t>
            </a:r>
          </a:p>
          <a:p>
            <a:endParaRPr lang="en-US" b="1" dirty="0"/>
          </a:p>
          <a:p>
            <a:r>
              <a:rPr lang="en-US" b="1" dirty="0"/>
              <a:t>Speaker notes:</a:t>
            </a:r>
          </a:p>
          <a:p>
            <a:r>
              <a:rPr lang="en-US" dirty="0"/>
              <a:t>A depiction of the end-to-end "</a:t>
            </a:r>
            <a:r>
              <a:rPr lang="en-US" dirty="0" err="1"/>
              <a:t>bioinformatic</a:t>
            </a:r>
            <a:r>
              <a:rPr lang="en-US" dirty="0"/>
              <a:t> chain" or "DNA analysis pipeline" or "the lifespan of a diagnosis" or some such articulation to capture the sequence of steps that happen today, and their latency.  We should depict not only the steps, but also the people/institutions that inhabit/cohabit this pipeline.</a:t>
            </a:r>
          </a:p>
          <a:p>
            <a:endParaRPr lang="en-US" b="1" dirty="0"/>
          </a:p>
          <a:p>
            <a:r>
              <a:rPr lang="en-US" b="1" dirty="0"/>
              <a:t>Transition: </a:t>
            </a:r>
          </a:p>
          <a:p>
            <a:r>
              <a:rPr lang="en-US" dirty="0"/>
              <a:t>We tackled “alignment” as well as “annotation and analysis”. First results are presented and here are our results to date.</a:t>
            </a:r>
          </a:p>
        </p:txBody>
      </p:sp>
      <p:sp>
        <p:nvSpPr>
          <p:cNvPr id="4" name="Slide Number Placeholder 3"/>
          <p:cNvSpPr>
            <a:spLocks noGrp="1"/>
          </p:cNvSpPr>
          <p:nvPr>
            <p:ph type="sldNum" sz="quarter" idx="10"/>
          </p:nvPr>
        </p:nvSpPr>
        <p:spPr/>
        <p:txBody>
          <a:bodyPr/>
          <a:lstStyle/>
          <a:p>
            <a:fld id="{31E5ABB3-025C-AC47-A820-45E4F9803A82}" type="slidenum">
              <a:rPr lang="en-US" smtClean="0"/>
              <a:pPr/>
              <a:t>20</a:t>
            </a:fld>
            <a:endParaRPr lang="en-US" dirty="0"/>
          </a:p>
        </p:txBody>
      </p:sp>
    </p:spTree>
    <p:extLst>
      <p:ext uri="{BB962C8B-B14F-4D97-AF65-F5344CB8AC3E}">
        <p14:creationId xmlns:p14="http://schemas.microsoft.com/office/powerpoint/2010/main" val="2827813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fontScale="40000" lnSpcReduction="20000"/>
          </a:bodyPr>
          <a:lstStyle/>
          <a:p>
            <a:pPr marL="0" lvl="2" indent="-162141" defTabSz="1029651">
              <a:spcBef>
                <a:spcPts val="2270"/>
              </a:spcBef>
              <a:buClr>
                <a:srgbClr val="F0AB00"/>
              </a:buClr>
              <a:buSzPct val="100000"/>
            </a:pPr>
            <a:r>
              <a:rPr lang="en-US" sz="1100" b="1" dirty="0">
                <a:solidFill>
                  <a:srgbClr val="000000"/>
                </a:solidFill>
              </a:rPr>
              <a:t>Implementation</a:t>
            </a:r>
          </a:p>
          <a:p>
            <a:pPr marL="162141" lvl="2" indent="-162141" defTabSz="1029651">
              <a:spcBef>
                <a:spcPts val="568"/>
              </a:spcBef>
              <a:buClr>
                <a:srgbClr val="F0AB00"/>
              </a:buClr>
              <a:buSzPct val="100000"/>
              <a:buFont typeface="Wingdings" pitchFamily="2" charset="2"/>
              <a:buChar char=""/>
            </a:pPr>
            <a:r>
              <a:rPr lang="en-US" sz="1100" dirty="0">
                <a:solidFill>
                  <a:srgbClr val="000000"/>
                </a:solidFill>
              </a:rPr>
              <a:t>Batched based big data pre-processing to identify data of interests</a:t>
            </a:r>
          </a:p>
          <a:p>
            <a:pPr marL="162141" lvl="2" indent="-162141" defTabSz="1029651">
              <a:spcBef>
                <a:spcPts val="568"/>
              </a:spcBef>
              <a:buClr>
                <a:srgbClr val="F0AB00"/>
              </a:buClr>
              <a:buSzPct val="100000"/>
              <a:buFont typeface="Wingdings" pitchFamily="2" charset="2"/>
              <a:buChar char=""/>
            </a:pPr>
            <a:r>
              <a:rPr lang="en-US" sz="1100" dirty="0">
                <a:solidFill>
                  <a:srgbClr val="000000"/>
                </a:solidFill>
              </a:rPr>
              <a:t>Leverage R integration to HANA &amp; PAL for data mining and to uncover patterns</a:t>
            </a:r>
          </a:p>
          <a:p>
            <a:pPr marL="162141" lvl="2" indent="-162141" defTabSz="1029651">
              <a:spcBef>
                <a:spcPts val="568"/>
              </a:spcBef>
              <a:buClr>
                <a:srgbClr val="F0AB00"/>
              </a:buClr>
              <a:buSzPct val="100000"/>
              <a:buFont typeface="Wingdings" pitchFamily="2" charset="2"/>
              <a:buChar char=""/>
            </a:pPr>
            <a:r>
              <a:rPr lang="en-US" sz="1100" dirty="0">
                <a:solidFill>
                  <a:srgbClr val="000000"/>
                </a:solidFill>
              </a:rPr>
              <a:t>HANA provides in-memory predictive acceleration &amp; correlated analysis</a:t>
            </a:r>
          </a:p>
          <a:p>
            <a:endParaRPr lang="en-US" sz="2000" dirty="0"/>
          </a:p>
          <a:p>
            <a:r>
              <a:rPr lang="en-US" sz="2000" dirty="0"/>
              <a:t>---------------</a:t>
            </a:r>
          </a:p>
          <a:p>
            <a:endParaRPr lang="en-US" sz="2000" dirty="0"/>
          </a:p>
          <a:p>
            <a:endParaRPr lang="en-US" sz="2000" dirty="0"/>
          </a:p>
          <a:p>
            <a:r>
              <a:rPr lang="en-US" sz="2000" dirty="0"/>
              <a:t>Product</a:t>
            </a:r>
            <a:r>
              <a:rPr lang="en-US" sz="1800" dirty="0"/>
              <a:t>: </a:t>
            </a:r>
            <a:r>
              <a:rPr lang="en-US" sz="1600" dirty="0"/>
              <a:t>Real-time Big data (R+Hadoop+HANA</a:t>
            </a:r>
            <a:r>
              <a:rPr lang="en-US" sz="1800" dirty="0"/>
              <a:t>)</a:t>
            </a:r>
          </a:p>
          <a:p>
            <a:r>
              <a:rPr lang="en-US" sz="2000" dirty="0"/>
              <a:t>Business Challenges</a:t>
            </a:r>
          </a:p>
          <a:p>
            <a:pPr marL="171398" indent="-171398">
              <a:buFont typeface="Arial" pitchFamily="34" charset="0"/>
              <a:buChar char="•"/>
            </a:pPr>
            <a:r>
              <a:rPr lang="en-US" sz="1400" dirty="0"/>
              <a:t>Longer wait time (days) for  patient results for  hospitals that conduct cancer detection from base on DNA sequence matching </a:t>
            </a:r>
          </a:p>
          <a:p>
            <a:pPr marL="171398" indent="-171398">
              <a:buFont typeface="Arial" pitchFamily="34" charset="0"/>
              <a:buChar char="•"/>
            </a:pPr>
            <a:r>
              <a:rPr lang="en-US" sz="1400" dirty="0"/>
              <a:t>Delay in new drug discovery and higher associated costs due to lack of insights in patient data</a:t>
            </a:r>
          </a:p>
          <a:p>
            <a:r>
              <a:rPr lang="en-US" sz="2000" dirty="0"/>
              <a:t>Technical Challenge</a:t>
            </a:r>
          </a:p>
          <a:p>
            <a:pPr marL="171398" indent="-171398">
              <a:buFont typeface="Arial" pitchFamily="34" charset="0"/>
              <a:buChar char="•"/>
            </a:pPr>
            <a:r>
              <a:rPr lang="en-US" sz="1400" dirty="0"/>
              <a:t>Big data </a:t>
            </a:r>
            <a:r>
              <a:rPr lang="en-US" sz="1400" dirty="0">
                <a:sym typeface="Wingdings" pitchFamily="2" charset="2"/>
              </a:rPr>
              <a:t> </a:t>
            </a:r>
            <a:r>
              <a:rPr lang="en-US" sz="1400" dirty="0"/>
              <a:t>Lack of speed, accuracy and visibility into data analysis results in huge costs and longer turnaround time for drug discovery and the identification of disease factors</a:t>
            </a:r>
          </a:p>
          <a:p>
            <a:r>
              <a:rPr lang="en-US" sz="2000" dirty="0"/>
              <a:t>Benefits</a:t>
            </a:r>
          </a:p>
          <a:p>
            <a:pPr marL="285663" indent="-285663">
              <a:buFont typeface="Arial" pitchFamily="34" charset="0"/>
              <a:buChar char="•"/>
            </a:pPr>
            <a:r>
              <a:rPr lang="en-US" sz="1400" dirty="0"/>
              <a:t>For hospitals: Real-time DNA sequence data analysis makes it faster and easier to identify the root cause. </a:t>
            </a:r>
          </a:p>
          <a:p>
            <a:pPr marL="285663" indent="-285663">
              <a:buFont typeface="Arial" pitchFamily="34" charset="0"/>
              <a:buChar char="•"/>
            </a:pPr>
            <a:r>
              <a:rPr lang="en-US" sz="1400" dirty="0"/>
              <a:t>Patient care based on genome analysis results can actually happen in one doctor visit Vs. waiting for several days or multiple follow-up visits</a:t>
            </a:r>
          </a:p>
          <a:p>
            <a:pPr marL="285663" indent="-285663">
              <a:buFont typeface="Arial" pitchFamily="34" charset="0"/>
              <a:buChar char="•"/>
            </a:pPr>
            <a:r>
              <a:rPr lang="en-US" sz="1400" dirty="0"/>
              <a:t>For Pharmaceutical companies: provide required drugs in time and help identify “driver mutation” for new drug target</a:t>
            </a:r>
          </a:p>
          <a:p>
            <a:r>
              <a:rPr lang="en-US" sz="2000" dirty="0"/>
              <a:t>Competition</a:t>
            </a:r>
          </a:p>
          <a:p>
            <a:pPr marL="171398" indent="-171398">
              <a:buFont typeface="Arial" pitchFamily="34" charset="0"/>
              <a:buChar char="•"/>
            </a:pPr>
            <a:r>
              <a:rPr lang="en-US" sz="1400" dirty="0"/>
              <a:t>408,000 faster than traditional disk-based system</a:t>
            </a:r>
          </a:p>
          <a:p>
            <a:r>
              <a:rPr lang="en-US" sz="2000" dirty="0"/>
              <a:t>MKI</a:t>
            </a:r>
            <a:r>
              <a:rPr lang="en-US" dirty="0" smtClean="0"/>
              <a:t> </a:t>
            </a:r>
            <a:r>
              <a:rPr lang="en-US" sz="2000" dirty="0"/>
              <a:t>and SAP HANA could alter the course of cancer research in human history </a:t>
            </a:r>
          </a:p>
          <a:p>
            <a:pPr marL="171398" indent="-171398">
              <a:buFont typeface="Arial" pitchFamily="34" charset="0"/>
              <a:buChar char="•"/>
            </a:pPr>
            <a:r>
              <a:rPr lang="en-US" sz="1400" dirty="0"/>
              <a:t>It currently takes 2-3 days for a person to find differences in genome data between cancer patients and healthy people.  MKI anticipates the time reduction with HANA to be 20 minutes </a:t>
            </a:r>
            <a:r>
              <a:rPr lang="en-US" sz="1400" dirty="0">
                <a:sym typeface="Wingdings" pitchFamily="2" charset="2"/>
              </a:rPr>
              <a:t> </a:t>
            </a:r>
            <a:r>
              <a:rPr lang="en-US" sz="1400" dirty="0">
                <a:solidFill>
                  <a:srgbClr val="FF0000"/>
                </a:solidFill>
                <a:sym typeface="Wingdings" pitchFamily="2" charset="2"/>
              </a:rPr>
              <a:t>216x faster</a:t>
            </a:r>
            <a:endParaRPr lang="en-US" sz="1400" dirty="0">
              <a:solidFill>
                <a:srgbClr val="FF0000"/>
              </a:solidFill>
            </a:endParaRPr>
          </a:p>
          <a:p>
            <a:pPr marL="171398" indent="-171398">
              <a:buFont typeface="Arial" pitchFamily="34" charset="0"/>
              <a:buChar char="•"/>
            </a:pPr>
            <a:r>
              <a:rPr lang="en-US" dirty="0"/>
              <a:t>HANA is about 408,000 times faster than </a:t>
            </a:r>
            <a:r>
              <a:rPr lang="en-US" sz="1400" dirty="0"/>
              <a:t>traditional disk-based system (60 million </a:t>
            </a:r>
            <a:r>
              <a:rPr lang="en-US" sz="1400" dirty="0" err="1"/>
              <a:t>recs</a:t>
            </a:r>
            <a:r>
              <a:rPr lang="en-US" sz="1400" dirty="0"/>
              <a:t>) while performing </a:t>
            </a:r>
            <a:r>
              <a:rPr lang="en-US" sz="1400" dirty="0">
                <a:solidFill>
                  <a:srgbClr val="FF0000"/>
                </a:solidFill>
              </a:rPr>
              <a:t>independent</a:t>
            </a:r>
            <a:r>
              <a:rPr lang="en-US" sz="1400" dirty="0"/>
              <a:t> data analysis</a:t>
            </a:r>
          </a:p>
          <a:p>
            <a:pPr marL="171398" indent="-171398">
              <a:buFont typeface="Arial" pitchFamily="34" charset="0"/>
              <a:buChar char="•"/>
            </a:pPr>
            <a:r>
              <a:rPr lang="en-US" sz="1400" dirty="0"/>
              <a:t>HANA is about 5-10 times faster than </a:t>
            </a:r>
            <a:r>
              <a:rPr lang="en-US" sz="1600" dirty="0"/>
              <a:t>another competitor. (190milion </a:t>
            </a:r>
            <a:r>
              <a:rPr lang="en-US" sz="1600" dirty="0" err="1"/>
              <a:t>recs</a:t>
            </a:r>
            <a:r>
              <a:rPr lang="en-US" sz="1600" dirty="0"/>
              <a:t>)</a:t>
            </a:r>
            <a:endParaRPr lang="en-US" sz="1400" dirty="0"/>
          </a:p>
          <a:p>
            <a:pPr marL="171398" indent="-171398">
              <a:buFont typeface="Arial" pitchFamily="34" charset="0"/>
              <a:buChar char="•"/>
            </a:pPr>
            <a:r>
              <a:rPr lang="en-US" sz="1400" dirty="0"/>
              <a:t>R+ </a:t>
            </a:r>
            <a:r>
              <a:rPr lang="en-US" sz="1400" dirty="0" err="1"/>
              <a:t>Hadoop</a:t>
            </a:r>
            <a:r>
              <a:rPr lang="en-US" sz="1400" dirty="0"/>
              <a:t> + SAP HANA </a:t>
            </a:r>
            <a:r>
              <a:rPr lang="en-US" sz="1400" dirty="0">
                <a:sym typeface="Wingdings" pitchFamily="2" charset="2"/>
              </a:rPr>
              <a:t> </a:t>
            </a:r>
            <a:r>
              <a:rPr lang="en-US" sz="1400" dirty="0"/>
              <a:t>HANA provides us powerful real-time computation capability, and R offers us easy ways to model and analyze the data. </a:t>
            </a:r>
            <a:r>
              <a:rPr lang="en-US" sz="1400" dirty="0" err="1"/>
              <a:t>Hadoop</a:t>
            </a:r>
            <a:r>
              <a:rPr lang="en-US" sz="1400" dirty="0"/>
              <a:t> is the platform with distributed pre-data processing and storage capabilities.  Combining all three, we can store, pre-process, compute, and analyze huge amount of data </a:t>
            </a:r>
          </a:p>
          <a:p>
            <a:pPr marL="171398" indent="-171398">
              <a:buFont typeface="Arial" pitchFamily="34" charset="0"/>
              <a:buChar char="•"/>
            </a:pPr>
            <a:endParaRPr lang="en-US" sz="1400" dirty="0"/>
          </a:p>
          <a:p>
            <a:r>
              <a:rPr lang="en-US" sz="1400" dirty="0"/>
              <a:t>----------------------------------</a:t>
            </a:r>
          </a:p>
          <a:p>
            <a:endParaRPr lang="en-US" sz="1400" dirty="0"/>
          </a:p>
          <a:p>
            <a:pPr defTabSz="864745">
              <a:defRPr/>
            </a:pPr>
            <a:r>
              <a:rPr lang="en-US" altLang="ja-JP" sz="1500" dirty="0"/>
              <a:t>One stop service including genomic data analysis of cancer patient to support personalized </a:t>
            </a:r>
            <a:r>
              <a:rPr lang="en-US" sz="1500" dirty="0"/>
              <a:t>therapeutics</a:t>
            </a:r>
            <a:r>
              <a:rPr lang="en-US" altLang="ja-JP" sz="1500" dirty="0"/>
              <a:t> for the patient.</a:t>
            </a:r>
          </a:p>
          <a:p>
            <a:endParaRPr lang="en-US" sz="1500" dirty="0"/>
          </a:p>
          <a:p>
            <a:r>
              <a:rPr lang="en-US" sz="1500" dirty="0"/>
              <a:t>This is not about poor decision making – the healthcare providers are making the </a:t>
            </a:r>
            <a:r>
              <a:rPr lang="en-US" sz="1500" u="sng" dirty="0"/>
              <a:t>best recommendation possible</a:t>
            </a:r>
            <a:r>
              <a:rPr lang="en-US" sz="1500" dirty="0"/>
              <a:t> without HANA.</a:t>
            </a:r>
          </a:p>
          <a:p>
            <a:r>
              <a:rPr lang="en-US" sz="1500" dirty="0"/>
              <a:t> </a:t>
            </a:r>
          </a:p>
          <a:p>
            <a:r>
              <a:rPr lang="en-US" sz="1500" dirty="0"/>
              <a:t>This is about streamlining the process of providing drug recommendation for cancer patient based on a completely changed process, which is only possible through HANA.</a:t>
            </a:r>
          </a:p>
          <a:p>
            <a:r>
              <a:rPr lang="en-US" sz="1500" dirty="0"/>
              <a:t> </a:t>
            </a:r>
          </a:p>
          <a:p>
            <a:r>
              <a:rPr lang="en-US" sz="1500" dirty="0"/>
              <a:t>2-3 days to analyze data -&gt; 20 minutes to analyze data -&gt; making it possible for the first time that  patient care based on genome analysis results can actually happen in one doctor visit </a:t>
            </a:r>
            <a:r>
              <a:rPr lang="en-US" sz="1500" dirty="0" err="1"/>
              <a:t>vs</a:t>
            </a:r>
            <a:r>
              <a:rPr lang="en-US" sz="1500" dirty="0"/>
              <a:t> waiting for several days or multiple follow-up visits. </a:t>
            </a:r>
          </a:p>
          <a:p>
            <a:pPr defTabSz="864745">
              <a:defRPr/>
            </a:pPr>
            <a:endParaRPr lang="en-US" sz="1500" dirty="0"/>
          </a:p>
          <a:p>
            <a:pPr defTabSz="864745">
              <a:defRPr/>
            </a:pPr>
            <a:r>
              <a:rPr lang="en-US" sz="1500" dirty="0"/>
              <a:t>Genomic DNA analysis in real-time will transform how we enable comprehensive patient care to fight against cancer. SAP HANA will be the mission-critical and reliable data platform to make real-time cancer analytics into a reality</a:t>
            </a:r>
          </a:p>
          <a:p>
            <a:pPr defTabSz="864745">
              <a:defRPr/>
            </a:pPr>
            <a:r>
              <a:rPr lang="en-US" sz="1500" dirty="0"/>
              <a:t>On one hand, Hospital will collect the genome data from patients and the system will analyze the mutation information. On the other hand, Pharmaceutical will provide the specific drugs based on patient’s mutation profile. Or it will help the Pharma researchers and Oncologist to identify “driver mutation” for new drug target.</a:t>
            </a:r>
          </a:p>
          <a:p>
            <a:endParaRPr lang="en-US" sz="1500" dirty="0"/>
          </a:p>
          <a:p>
            <a:endParaRPr lang="en-US" sz="140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21</a:t>
            </a:fld>
            <a:endParaRPr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fontScale="32500" lnSpcReduction="20000"/>
          </a:bodyPr>
          <a:lstStyle/>
          <a:p>
            <a:endParaRPr lang="en-US" sz="1300" dirty="0"/>
          </a:p>
          <a:p>
            <a:endParaRPr lang="en-US" sz="1300" dirty="0"/>
          </a:p>
          <a:p>
            <a:r>
              <a:rPr lang="en-US" sz="1300" dirty="0"/>
              <a:t>From Ralph Richter – HANA implementation team:</a:t>
            </a:r>
          </a:p>
          <a:p>
            <a:endParaRPr lang="en-US" sz="1300" dirty="0"/>
          </a:p>
          <a:p>
            <a:pPr defTabSz="1028609">
              <a:defRPr/>
            </a:pPr>
            <a:r>
              <a:rPr lang="en-US" sz="1300" dirty="0"/>
              <a:t>I have got the approval from our customer. Yes we can say this with this 1000x faster, because cancer information in HANA and HANA </a:t>
            </a:r>
            <a:r>
              <a:rPr lang="en-US" sz="1300" dirty="0" err="1"/>
              <a:t>Oncolyzer</a:t>
            </a:r>
            <a:r>
              <a:rPr lang="en-US" sz="1300" dirty="0"/>
              <a:t> brings information from several treatment cases of a single patient together to allow a holistic analysis, where in the past several steps were necessary and the holistic view was only possible with manual effort and this was the time consuming part. </a:t>
            </a:r>
            <a:r>
              <a:rPr lang="en-US" sz="1300" b="1" dirty="0"/>
              <a:t>Search was not possible at all.</a:t>
            </a:r>
          </a:p>
          <a:p>
            <a:r>
              <a:rPr lang="en-US" sz="1300" dirty="0"/>
              <a:t>-----------------</a:t>
            </a:r>
          </a:p>
          <a:p>
            <a:endParaRPr lang="en-US" sz="1300" dirty="0"/>
          </a:p>
          <a:p>
            <a:endParaRPr lang="en-US" sz="1300" dirty="0"/>
          </a:p>
          <a:p>
            <a:r>
              <a:rPr lang="en-US" sz="1300" dirty="0"/>
              <a:t>1. </a:t>
            </a:r>
            <a:r>
              <a:rPr lang="en-US" sz="1300" dirty="0" err="1"/>
              <a:t>Charite</a:t>
            </a:r>
            <a:r>
              <a:rPr lang="en-US" sz="1300" dirty="0"/>
              <a:t> is running Hana 1.0 rev. 25. Data gets </a:t>
            </a:r>
            <a:r>
              <a:rPr lang="en-US" sz="1300" dirty="0" err="1"/>
              <a:t>feeded</a:t>
            </a:r>
            <a:r>
              <a:rPr lang="en-US" sz="1300" dirty="0"/>
              <a:t> via Data Services from the cancer database and SLT from ERP</a:t>
            </a:r>
          </a:p>
          <a:p>
            <a:r>
              <a:rPr lang="en-US" sz="1300" dirty="0"/>
              <a:t>2. Customer is replicating Data from SAP ERP - IS-H and </a:t>
            </a:r>
            <a:r>
              <a:rPr lang="en-US" sz="1300" dirty="0" err="1"/>
              <a:t>ish</a:t>
            </a:r>
            <a:r>
              <a:rPr lang="en-US" sz="1300" dirty="0"/>
              <a:t> MED.</a:t>
            </a:r>
          </a:p>
          <a:p>
            <a:r>
              <a:rPr lang="en-US" sz="1300" dirty="0"/>
              <a:t>	Medical Services NLEI ca. 300 Mio</a:t>
            </a:r>
          </a:p>
          <a:p>
            <a:r>
              <a:rPr lang="en-US" sz="1300" dirty="0"/>
              <a:t>	Controlling Line Item COEP ca. 300 Mio</a:t>
            </a:r>
          </a:p>
          <a:p>
            <a:r>
              <a:rPr lang="en-US" sz="1300" dirty="0"/>
              <a:t>	Laboratory Data rom N2LABOR (header and Line Item) ca. 300 </a:t>
            </a:r>
            <a:r>
              <a:rPr lang="en-US" sz="1300" dirty="0" err="1"/>
              <a:t>mio</a:t>
            </a:r>
            <a:r>
              <a:rPr lang="en-US" sz="1300" dirty="0"/>
              <a:t>)</a:t>
            </a:r>
          </a:p>
          <a:p>
            <a:r>
              <a:rPr lang="en-US" sz="1300" dirty="0"/>
              <a:t>3. HANA Hardware</a:t>
            </a:r>
          </a:p>
          <a:p>
            <a:r>
              <a:rPr lang="en-US" sz="1300" dirty="0"/>
              <a:t>	</a:t>
            </a:r>
          </a:p>
          <a:p>
            <a:r>
              <a:rPr lang="en-US" sz="1300" dirty="0" err="1"/>
              <a:t>Typ</a:t>
            </a:r>
            <a:r>
              <a:rPr lang="en-US" sz="1300" dirty="0"/>
              <a:t>: HP </a:t>
            </a:r>
            <a:r>
              <a:rPr lang="en-US" sz="1300" dirty="0" err="1"/>
              <a:t>ProLiant</a:t>
            </a:r>
            <a:r>
              <a:rPr lang="en-US" sz="1300" dirty="0"/>
              <a:t> DL580 G7</a:t>
            </a:r>
          </a:p>
          <a:p>
            <a:r>
              <a:rPr lang="en-US" sz="1300" i="1" dirty="0"/>
              <a:t> </a:t>
            </a:r>
            <a:endParaRPr lang="en-US" sz="1300" dirty="0"/>
          </a:p>
          <a:p>
            <a:r>
              <a:rPr lang="en-US" sz="1300" i="1" dirty="0"/>
              <a:t>CPU: 2 x 8Core Intel(R) Xeon(R) CPU X7560  @ 2.27GHz</a:t>
            </a:r>
            <a:endParaRPr lang="en-US" sz="1300" dirty="0"/>
          </a:p>
          <a:p>
            <a:r>
              <a:rPr lang="en-US" sz="1300" i="1" dirty="0"/>
              <a:t>Memory: 32 x 8GB RAM 1333 MHz</a:t>
            </a:r>
            <a:endParaRPr lang="en-US" sz="1300" dirty="0"/>
          </a:p>
          <a:p>
            <a:r>
              <a:rPr lang="en-US" sz="1300" i="1" dirty="0"/>
              <a:t> </a:t>
            </a:r>
            <a:endParaRPr lang="en-US" sz="1300" dirty="0"/>
          </a:p>
          <a:p>
            <a:r>
              <a:rPr lang="en-US" sz="1300" i="1" dirty="0" err="1"/>
              <a:t>Lan</a:t>
            </a:r>
            <a:r>
              <a:rPr lang="en-US" sz="1300" i="1" dirty="0"/>
              <a:t>: 2 x 10g (Prod-</a:t>
            </a:r>
            <a:r>
              <a:rPr lang="en-US" sz="1300" i="1" dirty="0" err="1"/>
              <a:t>Lan</a:t>
            </a:r>
            <a:r>
              <a:rPr lang="en-US" sz="1300" i="1" dirty="0"/>
              <a:t>) und 2 x 1G (Management-</a:t>
            </a:r>
            <a:r>
              <a:rPr lang="en-US" sz="1300" i="1" dirty="0" err="1"/>
              <a:t>Lan</a:t>
            </a:r>
            <a:r>
              <a:rPr lang="en-US" sz="1300" i="1" dirty="0"/>
              <a:t>)</a:t>
            </a:r>
            <a:endParaRPr lang="en-US" sz="1300" dirty="0"/>
          </a:p>
          <a:p>
            <a:r>
              <a:rPr lang="en-US" sz="1300" i="1" dirty="0"/>
              <a:t> </a:t>
            </a:r>
            <a:endParaRPr lang="en-US" sz="1300" dirty="0"/>
          </a:p>
          <a:p>
            <a:r>
              <a:rPr lang="en-US" sz="1300" i="1" dirty="0"/>
              <a:t>HDD: 2 x 300GB (System) und 25 x 146GB Data</a:t>
            </a:r>
            <a:endParaRPr lang="en-US" sz="1300" dirty="0"/>
          </a:p>
          <a:p>
            <a:r>
              <a:rPr lang="en-US" sz="1300" i="1" dirty="0"/>
              <a:t> </a:t>
            </a:r>
            <a:endParaRPr lang="en-US" sz="1300" dirty="0"/>
          </a:p>
          <a:p>
            <a:r>
              <a:rPr lang="en-US" sz="1300" i="1" dirty="0"/>
              <a:t>Fusion IO-Card: 2 * 160GB </a:t>
            </a:r>
            <a:r>
              <a:rPr lang="en-US" sz="1300" i="1" dirty="0" err="1"/>
              <a:t>zusammengefasst</a:t>
            </a:r>
            <a:r>
              <a:rPr lang="en-US" sz="1300" i="1" dirty="0"/>
              <a:t> </a:t>
            </a:r>
            <a:r>
              <a:rPr lang="en-US" sz="1300" i="1" dirty="0" err="1"/>
              <a:t>zu</a:t>
            </a:r>
            <a:r>
              <a:rPr lang="en-US" sz="1300" i="1" dirty="0"/>
              <a:t> </a:t>
            </a:r>
            <a:r>
              <a:rPr lang="en-US" sz="1300" i="1" dirty="0" err="1"/>
              <a:t>einem</a:t>
            </a:r>
            <a:r>
              <a:rPr lang="en-US" sz="1300" i="1" dirty="0"/>
              <a:t> Volume (256GB)</a:t>
            </a:r>
            <a:endParaRPr lang="en-US" sz="1300" dirty="0"/>
          </a:p>
          <a:p>
            <a:r>
              <a:rPr lang="en-US" sz="1300" dirty="0"/>
              <a:t> </a:t>
            </a:r>
          </a:p>
          <a:p>
            <a:r>
              <a:rPr lang="en-US" sz="1300" dirty="0"/>
              <a:t>4.  Report execution between 2 to 10 seconds as I know.</a:t>
            </a:r>
          </a:p>
          <a:p>
            <a:endParaRPr lang="en-US" sz="1600" dirty="0"/>
          </a:p>
          <a:p>
            <a:endParaRPr lang="en-US" sz="1600" dirty="0"/>
          </a:p>
          <a:p>
            <a:r>
              <a:rPr lang="en-US" sz="1600" dirty="0"/>
              <a:t>-----------</a:t>
            </a:r>
          </a:p>
          <a:p>
            <a:r>
              <a:rPr lang="en-US" sz="1600" dirty="0"/>
              <a:t>Product</a:t>
            </a:r>
            <a:r>
              <a:rPr lang="en-US" sz="1400" dirty="0"/>
              <a:t>: </a:t>
            </a:r>
            <a:r>
              <a:rPr lang="en-US" dirty="0"/>
              <a:t>Agile </a:t>
            </a:r>
            <a:r>
              <a:rPr lang="en-US" dirty="0" err="1"/>
              <a:t>Datamart</a:t>
            </a:r>
            <a:endParaRPr lang="en-US" dirty="0"/>
          </a:p>
          <a:p>
            <a:r>
              <a:rPr lang="en-US" sz="1600" dirty="0"/>
              <a:t>Business Challenges</a:t>
            </a:r>
          </a:p>
          <a:p>
            <a:pPr marL="169777" lvl="1" indent="-169777">
              <a:spcBef>
                <a:spcPts val="1604"/>
              </a:spcBef>
              <a:buFont typeface="Arial" pitchFamily="34" charset="0"/>
              <a:buChar char="•"/>
            </a:pPr>
            <a:r>
              <a:rPr lang="en-US" dirty="0"/>
              <a:t>Improve cancer treatment and save lives by introducing new successful patient therapies</a:t>
            </a:r>
          </a:p>
          <a:p>
            <a:pPr marL="169777" lvl="1" indent="-169777">
              <a:spcBef>
                <a:spcPts val="1604"/>
              </a:spcBef>
              <a:buFont typeface="Arial" pitchFamily="34" charset="0"/>
              <a:buChar char="•"/>
            </a:pPr>
            <a:r>
              <a:rPr lang="en-US" dirty="0"/>
              <a:t>Increase profits and reduce costs incurred due to slow reporting</a:t>
            </a:r>
          </a:p>
          <a:p>
            <a:pPr marL="169777" lvl="1" indent="-169777">
              <a:spcBef>
                <a:spcPts val="1604"/>
              </a:spcBef>
              <a:buFont typeface="Arial" pitchFamily="34" charset="0"/>
              <a:buChar char="•"/>
            </a:pPr>
            <a:r>
              <a:rPr lang="en-US" dirty="0"/>
              <a:t>Strengthen position in budget negotiations with health insurance companies</a:t>
            </a:r>
          </a:p>
          <a:p>
            <a:r>
              <a:rPr lang="en-US" sz="1600" dirty="0"/>
              <a:t>Technical Challenges</a:t>
            </a:r>
          </a:p>
          <a:p>
            <a:pPr marL="169777" indent="-169777">
              <a:buFont typeface="Arial" pitchFamily="34" charset="0"/>
              <a:buChar char="•"/>
            </a:pPr>
            <a:r>
              <a:rPr lang="en-US" dirty="0"/>
              <a:t>Big, unstructured data </a:t>
            </a:r>
            <a:r>
              <a:rPr lang="en-US" dirty="0">
                <a:sym typeface="Wingdings" pitchFamily="2" charset="2"/>
              </a:rPr>
              <a:t> more than 500k data points or 2 TB per patient; more than 30% increase in recent years</a:t>
            </a:r>
          </a:p>
          <a:p>
            <a:pPr marL="169777" lvl="1" indent="-169777">
              <a:spcBef>
                <a:spcPts val="1604"/>
              </a:spcBef>
              <a:buFont typeface="Arial" pitchFamily="34" charset="0"/>
              <a:buChar char="•"/>
            </a:pPr>
            <a:r>
              <a:rPr lang="en-US" dirty="0"/>
              <a:t>Full transparency of financial, clinical and research data</a:t>
            </a:r>
          </a:p>
          <a:p>
            <a:r>
              <a:rPr lang="en-US" sz="1600" dirty="0"/>
              <a:t>Benefits</a:t>
            </a:r>
          </a:p>
          <a:p>
            <a:pPr marL="169777" indent="-169777">
              <a:buFont typeface="Arial" pitchFamily="34" charset="0"/>
              <a:buChar char="•"/>
            </a:pPr>
            <a:r>
              <a:rPr lang="en-US" dirty="0"/>
              <a:t>Real-time analysis of about 900M patient records (1800 </a:t>
            </a:r>
            <a:r>
              <a:rPr lang="en-US" dirty="0" err="1"/>
              <a:t>Petabyte</a:t>
            </a:r>
            <a:r>
              <a:rPr lang="en-US" dirty="0"/>
              <a:t>) across various departments and geographies</a:t>
            </a:r>
          </a:p>
          <a:p>
            <a:pPr marL="169777" indent="-169777">
              <a:buFont typeface="Arial" pitchFamily="34" charset="0"/>
              <a:buChar char="•"/>
            </a:pPr>
            <a:r>
              <a:rPr lang="en-US" dirty="0"/>
              <a:t>Faster, more flexible reporting helps reduce time in staff shift changes, saving dollars</a:t>
            </a:r>
          </a:p>
          <a:p>
            <a:r>
              <a:rPr lang="en-US" sz="2000" dirty="0"/>
              <a:t>Real-Time Insights with SAP HANA </a:t>
            </a:r>
            <a:r>
              <a:rPr lang="en-US" sz="2000" dirty="0" err="1"/>
              <a:t>Oncolyzer</a:t>
            </a:r>
            <a:r>
              <a:rPr lang="en-US" sz="2000" dirty="0"/>
              <a:t> Means Faster Patient Treatment</a:t>
            </a:r>
          </a:p>
          <a:p>
            <a:pPr marL="282961" indent="-282961">
              <a:buFont typeface="Arial" pitchFamily="34" charset="0"/>
              <a:buChar char="•"/>
            </a:pPr>
            <a:r>
              <a:rPr lang="en-US" sz="1400" dirty="0"/>
              <a:t>Tumor data analyzed in seconds instead of hours – at least 1000 times faster!</a:t>
            </a:r>
          </a:p>
          <a:p>
            <a:pPr marL="282961" indent="-282961">
              <a:buFont typeface="Arial" pitchFamily="34" charset="0"/>
              <a:buChar char="•"/>
            </a:pPr>
            <a:r>
              <a:rPr lang="en-US" sz="1400" dirty="0"/>
              <a:t>Patient data to be made available to medical doctors and researchers as an iPad application, so that they can access all data anytime while they’re visiting patients anywhere in the hospital</a:t>
            </a:r>
          </a:p>
          <a:p>
            <a:endParaRPr lang="en-US" sz="1400" dirty="0"/>
          </a:p>
          <a:p>
            <a:r>
              <a:rPr lang="en-US" sz="1400" dirty="0"/>
              <a:t>--------------------------------------</a:t>
            </a:r>
          </a:p>
          <a:p>
            <a:pPr marL="282961" indent="-282961">
              <a:buFont typeface="Arial" pitchFamily="34" charset="0"/>
              <a:buChar char="•"/>
            </a:pPr>
            <a:endParaRPr lang="en-US" sz="1400" dirty="0"/>
          </a:p>
          <a:p>
            <a:pPr marL="282961" indent="-282961">
              <a:buFont typeface="Arial" pitchFamily="34" charset="0"/>
              <a:buChar char="•"/>
            </a:pPr>
            <a:endParaRPr lang="en-US" sz="1400" dirty="0"/>
          </a:p>
          <a:p>
            <a:r>
              <a:rPr lang="en-US" dirty="0" err="1"/>
              <a:t>Charité</a:t>
            </a:r>
            <a:r>
              <a:rPr lang="en-US" dirty="0"/>
              <a:t> is one of the biggest university hospitals in Europe, with 150,000 inpatient and 600,000 outpatient treatments per year.</a:t>
            </a:r>
          </a:p>
          <a:p>
            <a:r>
              <a:rPr lang="en-US" dirty="0"/>
              <a:t> </a:t>
            </a:r>
          </a:p>
          <a:p>
            <a:r>
              <a:rPr lang="en-US" dirty="0" err="1"/>
              <a:t>Resarch</a:t>
            </a:r>
            <a:r>
              <a:rPr lang="en-US" dirty="0"/>
              <a:t> Database for Cancer illnesses </a:t>
            </a:r>
          </a:p>
          <a:p>
            <a:r>
              <a:rPr lang="en-US" dirty="0"/>
              <a:t>Using HANA to analyze cancer diseases and the respective development of the disease to compare patients and therapies</a:t>
            </a:r>
          </a:p>
          <a:p>
            <a:endParaRPr lang="en-US" dirty="0"/>
          </a:p>
          <a:p>
            <a:r>
              <a:rPr lang="en-US" dirty="0"/>
              <a:t>This research initiative "HANA </a:t>
            </a:r>
            <a:r>
              <a:rPr lang="en-US" dirty="0" err="1"/>
              <a:t>Oncolyzer</a:t>
            </a:r>
            <a:r>
              <a:rPr lang="en-US" dirty="0"/>
              <a:t>" is an interdisciplinary cooperation between the </a:t>
            </a:r>
            <a:r>
              <a:rPr lang="en-US" dirty="0" err="1"/>
              <a:t>Charité</a:t>
            </a:r>
            <a:r>
              <a:rPr lang="en-US" dirty="0"/>
              <a:t> — </a:t>
            </a:r>
            <a:r>
              <a:rPr lang="en-US" dirty="0" err="1"/>
              <a:t>Universitätsmedizin</a:t>
            </a:r>
            <a:r>
              <a:rPr lang="en-US" dirty="0"/>
              <a:t> Berlin, the SAP Innovation Center in Potsdam lead by </a:t>
            </a:r>
            <a:r>
              <a:rPr lang="en-US" dirty="0" err="1"/>
              <a:t>Cafer</a:t>
            </a:r>
            <a:r>
              <a:rPr lang="en-US" dirty="0"/>
              <a:t> </a:t>
            </a:r>
            <a:r>
              <a:rPr lang="en-US" dirty="0" err="1"/>
              <a:t>Tosun</a:t>
            </a:r>
            <a:r>
              <a:rPr lang="en-US" dirty="0"/>
              <a:t>, and the Chair of </a:t>
            </a:r>
            <a:r>
              <a:rPr lang="en-US" dirty="0">
                <a:hlinkClick r:id="rId3"/>
              </a:rPr>
              <a:t>Prof. Hasso Plattner</a:t>
            </a:r>
            <a:r>
              <a:rPr lang="en-US" dirty="0"/>
              <a:t> at the Hasso Plattner Institute. The aim of the cooperation is to develop innovations, support the adoption of personalized medicine, and to enable a faster and improved way in treatment of patients. </a:t>
            </a:r>
          </a:p>
          <a:p>
            <a:endParaRPr lang="en-US" dirty="0"/>
          </a:p>
          <a:p>
            <a:pPr marL="0" lvl="1" defTabSz="864745">
              <a:defRPr/>
            </a:pPr>
            <a:r>
              <a:rPr lang="en-US" b="1" dirty="0"/>
              <a:t>HANA </a:t>
            </a:r>
            <a:r>
              <a:rPr lang="en-US" b="1" dirty="0" err="1"/>
              <a:t>Oncolyzer</a:t>
            </a:r>
            <a:r>
              <a:rPr lang="en-US" b="1" dirty="0"/>
              <a:t> to be used as a powerful hypothesis-generator, to show correlations (or co-occurrence) between pairs of parameters, leading to more confident  and more personal treatment of patients </a:t>
            </a:r>
          </a:p>
          <a:p>
            <a:pPr marL="282961" indent="-282961">
              <a:buFont typeface="Arial" pitchFamily="34" charset="0"/>
              <a:buChar char="•"/>
            </a:pPr>
            <a:endParaRPr lang="en-US" sz="1400" dirty="0"/>
          </a:p>
          <a:p>
            <a:pPr marL="282961" indent="-282961">
              <a:buFont typeface="Arial" pitchFamily="34" charset="0"/>
              <a:buChar char="•"/>
            </a:pPr>
            <a:endParaRPr lang="en-US" sz="1400" dirty="0"/>
          </a:p>
          <a:p>
            <a:pPr marL="282961" indent="-282961">
              <a:buFont typeface="Arial" pitchFamily="34" charset="0"/>
              <a:buChar char="•"/>
            </a:pPr>
            <a:endParaRPr lang="en-US" sz="1400" dirty="0"/>
          </a:p>
          <a:p>
            <a:endParaRPr lang="en-US" sz="1400"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22</a:t>
            </a:fld>
            <a:endParaRPr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75" indent="-162175">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214438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62175" indent="-162175">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25</a:t>
            </a:fld>
            <a:endParaRPr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26</a:t>
            </a:fld>
            <a:endParaRPr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 Circles is a free service that helps patients and their families to find best practices in caregiving from experts and caregivers around the world.</a:t>
            </a:r>
          </a:p>
          <a:p>
            <a:r>
              <a:rPr lang="en-US" dirty="0"/>
              <a:t>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1773257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fontScale="25000" lnSpcReduction="20000"/>
          </a:bodyPr>
          <a:lstStyle/>
          <a:p>
            <a:r>
              <a:rPr lang="en-US" sz="1000" dirty="0"/>
              <a:t>Product</a:t>
            </a:r>
            <a:r>
              <a:rPr lang="en-US" sz="900" dirty="0"/>
              <a:t>: Agile </a:t>
            </a:r>
            <a:r>
              <a:rPr lang="en-US" sz="900" dirty="0" err="1"/>
              <a:t>Datamart</a:t>
            </a:r>
            <a:r>
              <a:rPr lang="en-US" sz="900" dirty="0"/>
              <a:t>, Ops Rpt RDS v2</a:t>
            </a:r>
          </a:p>
          <a:p>
            <a:r>
              <a:rPr lang="en-US" sz="1000" dirty="0"/>
              <a:t>Business Challenges</a:t>
            </a:r>
          </a:p>
          <a:p>
            <a:pPr marL="282961" indent="-282961">
              <a:buFont typeface="Arial" pitchFamily="34" charset="0"/>
              <a:buChar char="•"/>
            </a:pPr>
            <a:r>
              <a:rPr lang="en-US" sz="900" dirty="0"/>
              <a:t>Global complaint handling: Poor decision making and excess maintenance costs due to slow reporting</a:t>
            </a:r>
          </a:p>
          <a:p>
            <a:pPr marL="282961" indent="-282961">
              <a:buFont typeface="Arial" pitchFamily="34" charset="0"/>
              <a:buChar char="•"/>
            </a:pPr>
            <a:r>
              <a:rPr lang="en-US" sz="900" dirty="0"/>
              <a:t>Global sales reporting: Unable to drive business growth due to weak communication  between sales workers and physicians</a:t>
            </a:r>
          </a:p>
          <a:p>
            <a:r>
              <a:rPr lang="en-US" sz="1000" dirty="0"/>
              <a:t>Technical Challenges</a:t>
            </a:r>
          </a:p>
          <a:p>
            <a:pPr marL="452737" lvl="2" indent="-282961">
              <a:lnSpc>
                <a:spcPts val="1783"/>
              </a:lnSpc>
              <a:buFont typeface="Arial" pitchFamily="34" charset="0"/>
              <a:buChar char="•"/>
            </a:pPr>
            <a:r>
              <a:rPr lang="en-US" dirty="0"/>
              <a:t>Aggressive performance requirement</a:t>
            </a:r>
          </a:p>
          <a:p>
            <a:pPr marL="452737" lvl="2" indent="-282961">
              <a:lnSpc>
                <a:spcPts val="1783"/>
              </a:lnSpc>
              <a:buFont typeface="Arial" pitchFamily="34" charset="0"/>
              <a:buChar char="•"/>
            </a:pPr>
            <a:r>
              <a:rPr lang="en-US" dirty="0"/>
              <a:t>Multi-source data acquisition and management</a:t>
            </a:r>
          </a:p>
          <a:p>
            <a:pPr marL="452737" lvl="2" indent="-282961">
              <a:lnSpc>
                <a:spcPts val="1783"/>
              </a:lnSpc>
              <a:buFont typeface="Arial" pitchFamily="34" charset="0"/>
              <a:buChar char="•"/>
            </a:pPr>
            <a:r>
              <a:rPr lang="en-US" dirty="0"/>
              <a:t>Long-text handling</a:t>
            </a:r>
          </a:p>
          <a:p>
            <a:pPr marL="452737" lvl="2" indent="-282961">
              <a:lnSpc>
                <a:spcPts val="1387"/>
              </a:lnSpc>
              <a:buFont typeface="Arial" pitchFamily="34" charset="0"/>
              <a:buChar char="•"/>
            </a:pPr>
            <a:r>
              <a:rPr lang="en-US" dirty="0"/>
              <a:t>Faster access to </a:t>
            </a:r>
            <a:r>
              <a:rPr lang="en-US" dirty="0">
                <a:solidFill>
                  <a:srgbClr val="FF0000"/>
                </a:solidFill>
              </a:rPr>
              <a:t>big data</a:t>
            </a:r>
          </a:p>
          <a:p>
            <a:r>
              <a:rPr lang="en-US" sz="1000" dirty="0"/>
              <a:t>Benefits</a:t>
            </a:r>
          </a:p>
          <a:p>
            <a:pPr marL="169777" indent="-169777">
              <a:lnSpc>
                <a:spcPts val="594"/>
              </a:lnSpc>
              <a:buFont typeface="Arial" pitchFamily="34" charset="0"/>
              <a:buChar char="•"/>
            </a:pPr>
            <a:r>
              <a:rPr lang="en-US" sz="900" dirty="0"/>
              <a:t>Real-time analytics on customer feedback  </a:t>
            </a:r>
            <a:r>
              <a:rPr lang="en-US" sz="900" dirty="0">
                <a:sym typeface="Wingdings" pitchFamily="2" charset="2"/>
              </a:rPr>
              <a:t> i</a:t>
            </a:r>
            <a:r>
              <a:rPr lang="en-US" sz="900" dirty="0"/>
              <a:t>mproved  satisfaction</a:t>
            </a:r>
          </a:p>
          <a:p>
            <a:pPr marL="169777" indent="-169777">
              <a:lnSpc>
                <a:spcPts val="594"/>
              </a:lnSpc>
              <a:buFont typeface="Arial" pitchFamily="34" charset="0"/>
              <a:buChar char="•"/>
            </a:pPr>
            <a:r>
              <a:rPr lang="en-US" sz="900" dirty="0"/>
              <a:t>Drive future product innovation</a:t>
            </a:r>
          </a:p>
          <a:p>
            <a:pPr marL="169777" indent="-169777">
              <a:lnSpc>
                <a:spcPts val="594"/>
              </a:lnSpc>
              <a:buFont typeface="Arial" pitchFamily="34" charset="0"/>
              <a:buChar char="•"/>
            </a:pPr>
            <a:r>
              <a:rPr lang="en-US" sz="900" dirty="0"/>
              <a:t>Speedier data-crunching </a:t>
            </a:r>
            <a:r>
              <a:rPr lang="en-US" sz="900" dirty="0">
                <a:sym typeface="Wingdings" pitchFamily="2" charset="2"/>
              </a:rPr>
              <a:t> </a:t>
            </a:r>
            <a:r>
              <a:rPr lang="en-US" sz="900" dirty="0"/>
              <a:t>keep up with FDA record-handling rules</a:t>
            </a:r>
          </a:p>
          <a:p>
            <a:pPr marL="169777" indent="-169777">
              <a:lnSpc>
                <a:spcPts val="594"/>
              </a:lnSpc>
              <a:buFont typeface="Arial" pitchFamily="34" charset="0"/>
              <a:buChar char="•"/>
            </a:pPr>
            <a:r>
              <a:rPr lang="en-US" sz="900" dirty="0"/>
              <a:t>Competitive advantage over rivals such as Jude Medical and Boston Scientific</a:t>
            </a:r>
          </a:p>
          <a:p>
            <a:r>
              <a:rPr lang="en-US" sz="1000" dirty="0"/>
              <a:t>Competition</a:t>
            </a:r>
          </a:p>
          <a:p>
            <a:pPr marL="282961" indent="-282961">
              <a:lnSpc>
                <a:spcPts val="594"/>
              </a:lnSpc>
              <a:buFont typeface="Arial" pitchFamily="34" charset="0"/>
              <a:buChar char="•"/>
            </a:pPr>
            <a:r>
              <a:rPr lang="en-US" sz="900" dirty="0"/>
              <a:t>Won against Oracle </a:t>
            </a:r>
            <a:r>
              <a:rPr lang="en-US" sz="900" dirty="0" err="1"/>
              <a:t>Exadata</a:t>
            </a:r>
            <a:r>
              <a:rPr lang="en-US" sz="900" dirty="0"/>
              <a:t>, IBM </a:t>
            </a:r>
            <a:r>
              <a:rPr lang="en-US" sz="900" dirty="0" err="1"/>
              <a:t>Netezza</a:t>
            </a:r>
            <a:endParaRPr lang="en-US" sz="900" dirty="0"/>
          </a:p>
          <a:p>
            <a:r>
              <a:rPr lang="en-US" sz="2400" dirty="0"/>
              <a:t>Experience SAP HANA benefitting 6M patients every year</a:t>
            </a:r>
          </a:p>
          <a:p>
            <a:pPr marL="169777" indent="-169777">
              <a:buFont typeface="Arial" pitchFamily="34" charset="0"/>
              <a:buChar char="•"/>
            </a:pPr>
            <a:r>
              <a:rPr lang="en-US" sz="1400" dirty="0"/>
              <a:t>A query that once took three or four hours now could be accomplished in three or four minutes </a:t>
            </a:r>
            <a:r>
              <a:rPr lang="en-US" sz="1400" dirty="0">
                <a:sym typeface="Wingdings" pitchFamily="2" charset="2"/>
              </a:rPr>
              <a:t> </a:t>
            </a:r>
            <a:r>
              <a:rPr lang="en-US" sz="1400" dirty="0">
                <a:solidFill>
                  <a:srgbClr val="FF0000"/>
                </a:solidFill>
                <a:sym typeface="Wingdings" pitchFamily="2" charset="2"/>
              </a:rPr>
              <a:t>60x faster processing speed</a:t>
            </a:r>
            <a:endParaRPr lang="en-US" sz="1400" dirty="0">
              <a:solidFill>
                <a:srgbClr val="FF0000"/>
              </a:solidFill>
            </a:endParaRPr>
          </a:p>
          <a:p>
            <a:endParaRPr lang="en-US" dirty="0" smtClean="0"/>
          </a:p>
          <a:p>
            <a:r>
              <a:rPr lang="en-US" dirty="0" smtClean="0"/>
              <a:t>---------------------</a:t>
            </a:r>
          </a:p>
          <a:p>
            <a:endParaRPr lang="en-US" dirty="0" smtClean="0"/>
          </a:p>
          <a:p>
            <a:pPr defTabSz="864745">
              <a:lnSpc>
                <a:spcPts val="1040"/>
              </a:lnSpc>
              <a:spcAft>
                <a:spcPts val="47"/>
              </a:spcAft>
              <a:tabLst>
                <a:tab pos="82571" algn="l"/>
              </a:tabLst>
            </a:pPr>
            <a:r>
              <a:rPr lang="en-US" b="1" dirty="0"/>
              <a:t>The company’s top objectives</a:t>
            </a:r>
          </a:p>
          <a:p>
            <a:pPr marL="171146" lvl="1" indent="-166644" defTabSz="864745">
              <a:lnSpc>
                <a:spcPts val="1135"/>
              </a:lnSpc>
              <a:spcBef>
                <a:spcPts val="95"/>
              </a:spcBef>
              <a:defRPr/>
            </a:pPr>
            <a:r>
              <a:rPr lang="de-DE" dirty="0" err="1"/>
              <a:t>Overcome</a:t>
            </a:r>
            <a:r>
              <a:rPr lang="de-DE" dirty="0"/>
              <a:t> </a:t>
            </a:r>
            <a:r>
              <a:rPr lang="de-DE" dirty="0" err="1"/>
              <a:t>challenges</a:t>
            </a:r>
            <a:r>
              <a:rPr lang="de-DE" dirty="0"/>
              <a:t> </a:t>
            </a:r>
            <a:r>
              <a:rPr lang="de-DE" dirty="0" err="1"/>
              <a:t>with</a:t>
            </a:r>
            <a:r>
              <a:rPr lang="de-DE" dirty="0"/>
              <a:t> </a:t>
            </a:r>
            <a:r>
              <a:rPr lang="de-DE" dirty="0" err="1"/>
              <a:t>existing</a:t>
            </a:r>
            <a:r>
              <a:rPr lang="de-DE" dirty="0"/>
              <a:t> </a:t>
            </a:r>
            <a:r>
              <a:rPr lang="de-DE" dirty="0" err="1"/>
              <a:t>platforms</a:t>
            </a:r>
            <a:r>
              <a:rPr lang="de-DE" dirty="0"/>
              <a:t> (BW </a:t>
            </a:r>
            <a:r>
              <a:rPr lang="de-DE" dirty="0" err="1"/>
              <a:t>with</a:t>
            </a:r>
            <a:r>
              <a:rPr lang="de-DE" dirty="0"/>
              <a:t> Oracle DW), such </a:t>
            </a:r>
            <a:r>
              <a:rPr lang="de-DE" dirty="0" err="1"/>
              <a:t>as</a:t>
            </a:r>
            <a:r>
              <a:rPr lang="de-DE" dirty="0"/>
              <a:t> </a:t>
            </a:r>
            <a:r>
              <a:rPr lang="de-DE" dirty="0" err="1"/>
              <a:t>poor</a:t>
            </a:r>
            <a:r>
              <a:rPr lang="de-DE" dirty="0"/>
              <a:t> </a:t>
            </a:r>
            <a:r>
              <a:rPr lang="de-DE" dirty="0" err="1"/>
              <a:t>performing</a:t>
            </a:r>
            <a:r>
              <a:rPr lang="de-DE" dirty="0"/>
              <a:t> </a:t>
            </a:r>
            <a:r>
              <a:rPr lang="de-DE" dirty="0" err="1"/>
              <a:t>analytics</a:t>
            </a:r>
            <a:r>
              <a:rPr lang="de-DE" dirty="0"/>
              <a:t>, multi-</a:t>
            </a:r>
            <a:r>
              <a:rPr lang="de-DE" dirty="0" err="1"/>
              <a:t>source</a:t>
            </a:r>
            <a:r>
              <a:rPr lang="de-DE" dirty="0"/>
              <a:t> </a:t>
            </a:r>
            <a:r>
              <a:rPr lang="de-DE" dirty="0" err="1"/>
              <a:t>data</a:t>
            </a:r>
            <a:r>
              <a:rPr lang="de-DE" dirty="0"/>
              <a:t> </a:t>
            </a:r>
            <a:r>
              <a:rPr lang="de-DE" dirty="0" err="1"/>
              <a:t>acquisition</a:t>
            </a:r>
            <a:r>
              <a:rPr lang="de-DE" dirty="0"/>
              <a:t> and </a:t>
            </a:r>
            <a:r>
              <a:rPr lang="de-DE" dirty="0" err="1"/>
              <a:t>management</a:t>
            </a:r>
            <a:r>
              <a:rPr lang="de-DE" dirty="0"/>
              <a:t>, </a:t>
            </a:r>
            <a:r>
              <a:rPr lang="de-DE" dirty="0" err="1"/>
              <a:t>long</a:t>
            </a:r>
            <a:r>
              <a:rPr lang="de-DE" dirty="0"/>
              <a:t>-text </a:t>
            </a:r>
            <a:r>
              <a:rPr lang="de-DE" dirty="0" err="1"/>
              <a:t>handling</a:t>
            </a:r>
            <a:endParaRPr lang="de-DE" dirty="0"/>
          </a:p>
          <a:p>
            <a:pPr marL="171146" lvl="1" indent="-166644" defTabSz="864745">
              <a:lnSpc>
                <a:spcPts val="1135"/>
              </a:lnSpc>
              <a:spcBef>
                <a:spcPts val="95"/>
              </a:spcBef>
              <a:defRPr/>
            </a:pPr>
            <a:r>
              <a:rPr lang="de-DE" dirty="0"/>
              <a:t>Manage, </a:t>
            </a:r>
            <a:r>
              <a:rPr lang="de-DE" dirty="0" err="1"/>
              <a:t>query</a:t>
            </a:r>
            <a:r>
              <a:rPr lang="de-DE" dirty="0"/>
              <a:t> and </a:t>
            </a:r>
            <a:r>
              <a:rPr lang="de-DE" dirty="0" err="1"/>
              <a:t>analyze</a:t>
            </a:r>
            <a:r>
              <a:rPr lang="de-DE" dirty="0"/>
              <a:t> </a:t>
            </a:r>
            <a:r>
              <a:rPr lang="de-DE" dirty="0" err="1"/>
              <a:t>long</a:t>
            </a:r>
            <a:r>
              <a:rPr lang="de-DE" dirty="0"/>
              <a:t>-text </a:t>
            </a:r>
            <a:r>
              <a:rPr lang="de-DE" dirty="0" err="1"/>
              <a:t>fields</a:t>
            </a:r>
            <a:r>
              <a:rPr lang="de-DE" dirty="0"/>
              <a:t> </a:t>
            </a:r>
            <a:r>
              <a:rPr lang="de-DE" dirty="0" err="1"/>
              <a:t>within</a:t>
            </a:r>
            <a:r>
              <a:rPr lang="de-DE" dirty="0"/>
              <a:t> Global </a:t>
            </a:r>
            <a:r>
              <a:rPr lang="de-DE" dirty="0" err="1"/>
              <a:t>Complaint</a:t>
            </a:r>
            <a:r>
              <a:rPr lang="de-DE" dirty="0"/>
              <a:t> Handling </a:t>
            </a:r>
            <a:r>
              <a:rPr lang="de-DE" dirty="0" err="1"/>
              <a:t>system</a:t>
            </a:r>
            <a:endParaRPr lang="de-DE" dirty="0"/>
          </a:p>
          <a:p>
            <a:pPr marL="171146" lvl="1" indent="-166644" defTabSz="864745">
              <a:lnSpc>
                <a:spcPts val="1135"/>
              </a:lnSpc>
              <a:spcBef>
                <a:spcPts val="95"/>
              </a:spcBef>
              <a:defRPr/>
            </a:pPr>
            <a:r>
              <a:rPr lang="de-DE" dirty="0"/>
              <a:t>	(</a:t>
            </a:r>
            <a:r>
              <a:rPr lang="de-DE" dirty="0" err="1"/>
              <a:t>mission-critical</a:t>
            </a:r>
            <a:r>
              <a:rPr lang="de-DE" dirty="0"/>
              <a:t> FDA </a:t>
            </a:r>
            <a:r>
              <a:rPr lang="de-DE" dirty="0" err="1"/>
              <a:t>mandated</a:t>
            </a:r>
            <a:r>
              <a:rPr lang="de-DE" dirty="0"/>
              <a:t> </a:t>
            </a:r>
            <a:r>
              <a:rPr lang="de-DE" dirty="0" err="1"/>
              <a:t>system</a:t>
            </a:r>
            <a:r>
              <a:rPr lang="de-DE" dirty="0"/>
              <a:t> </a:t>
            </a:r>
            <a:r>
              <a:rPr lang="de-DE" dirty="0" err="1"/>
              <a:t>which</a:t>
            </a:r>
            <a:r>
              <a:rPr lang="de-DE" dirty="0"/>
              <a:t> </a:t>
            </a:r>
            <a:r>
              <a:rPr lang="de-DE" dirty="0" err="1"/>
              <a:t>documents</a:t>
            </a:r>
            <a:r>
              <a:rPr lang="de-DE" dirty="0"/>
              <a:t> all </a:t>
            </a:r>
            <a:r>
              <a:rPr lang="de-DE" dirty="0" err="1"/>
              <a:t>customer</a:t>
            </a:r>
            <a:r>
              <a:rPr lang="de-DE" dirty="0"/>
              <a:t> </a:t>
            </a:r>
            <a:r>
              <a:rPr lang="de-DE" dirty="0" err="1"/>
              <a:t>feedback</a:t>
            </a:r>
            <a:r>
              <a:rPr lang="de-DE" dirty="0"/>
              <a:t> </a:t>
            </a:r>
            <a:r>
              <a:rPr lang="de-DE" dirty="0" err="1"/>
              <a:t>regarding</a:t>
            </a:r>
            <a:r>
              <a:rPr lang="de-DE" dirty="0"/>
              <a:t> </a:t>
            </a:r>
            <a:r>
              <a:rPr lang="de-DE" dirty="0" err="1"/>
              <a:t>implanted</a:t>
            </a:r>
            <a:r>
              <a:rPr lang="de-DE" dirty="0"/>
              <a:t> </a:t>
            </a:r>
            <a:r>
              <a:rPr lang="de-DE" dirty="0" err="1"/>
              <a:t>devices</a:t>
            </a:r>
            <a:r>
              <a:rPr lang="de-DE" dirty="0"/>
              <a:t>) </a:t>
            </a:r>
            <a:r>
              <a:rPr lang="de-DE" dirty="0" err="1"/>
              <a:t>with</a:t>
            </a:r>
            <a:r>
              <a:rPr lang="de-DE" dirty="0"/>
              <a:t> SAP HANA. </a:t>
            </a:r>
          </a:p>
          <a:p>
            <a:pPr marL="171146" lvl="1" indent="-166644" defTabSz="864745">
              <a:lnSpc>
                <a:spcPts val="1135"/>
              </a:lnSpc>
              <a:spcBef>
                <a:spcPts val="95"/>
              </a:spcBef>
              <a:defRPr/>
            </a:pPr>
            <a:r>
              <a:rPr lang="de-DE" dirty="0"/>
              <a:t>Global </a:t>
            </a:r>
            <a:r>
              <a:rPr lang="de-DE" dirty="0" err="1"/>
              <a:t>Sales</a:t>
            </a:r>
            <a:r>
              <a:rPr lang="de-DE" dirty="0"/>
              <a:t> Reporting </a:t>
            </a:r>
            <a:r>
              <a:rPr lang="de-DE" dirty="0" err="1"/>
              <a:t>project</a:t>
            </a:r>
            <a:r>
              <a:rPr lang="de-DE" dirty="0"/>
              <a:t>: </a:t>
            </a:r>
            <a:r>
              <a:rPr lang="de-DE" dirty="0" err="1"/>
              <a:t>Standardize</a:t>
            </a:r>
            <a:r>
              <a:rPr lang="de-DE" dirty="0"/>
              <a:t> </a:t>
            </a:r>
            <a:r>
              <a:rPr lang="de-DE" dirty="0" err="1"/>
              <a:t>the</a:t>
            </a:r>
            <a:r>
              <a:rPr lang="de-DE" dirty="0"/>
              <a:t> </a:t>
            </a:r>
            <a:r>
              <a:rPr lang="de-DE" dirty="0" err="1"/>
              <a:t>information</a:t>
            </a:r>
            <a:r>
              <a:rPr lang="de-DE" dirty="0"/>
              <a:t> </a:t>
            </a:r>
            <a:r>
              <a:rPr lang="de-DE" dirty="0" err="1"/>
              <a:t>provided</a:t>
            </a:r>
            <a:r>
              <a:rPr lang="de-DE" dirty="0"/>
              <a:t> to </a:t>
            </a:r>
            <a:r>
              <a:rPr lang="de-DE" dirty="0" err="1"/>
              <a:t>the</a:t>
            </a:r>
            <a:r>
              <a:rPr lang="de-DE" dirty="0"/>
              <a:t> Medtronic </a:t>
            </a:r>
            <a:r>
              <a:rPr lang="de-DE" dirty="0" err="1"/>
              <a:t>sales</a:t>
            </a:r>
            <a:r>
              <a:rPr lang="de-DE" dirty="0"/>
              <a:t> </a:t>
            </a:r>
            <a:r>
              <a:rPr lang="de-DE" dirty="0" err="1"/>
              <a:t>force</a:t>
            </a:r>
            <a:r>
              <a:rPr lang="de-DE" dirty="0"/>
              <a:t> </a:t>
            </a:r>
            <a:r>
              <a:rPr lang="de-DE" dirty="0" err="1"/>
              <a:t>globally</a:t>
            </a:r>
            <a:r>
              <a:rPr lang="de-DE" dirty="0"/>
              <a:t> in </a:t>
            </a:r>
            <a:r>
              <a:rPr lang="de-DE" dirty="0" err="1"/>
              <a:t>order</a:t>
            </a:r>
            <a:r>
              <a:rPr lang="de-DE" dirty="0"/>
              <a:t> to </a:t>
            </a:r>
            <a:r>
              <a:rPr lang="de-DE" dirty="0" err="1"/>
              <a:t>support</a:t>
            </a:r>
            <a:r>
              <a:rPr lang="de-DE" dirty="0"/>
              <a:t> and </a:t>
            </a:r>
            <a:r>
              <a:rPr lang="de-DE" dirty="0" err="1"/>
              <a:t>enhance</a:t>
            </a:r>
            <a:r>
              <a:rPr lang="de-DE" dirty="0"/>
              <a:t> </a:t>
            </a:r>
            <a:r>
              <a:rPr lang="de-DE" dirty="0" err="1"/>
              <a:t>their</a:t>
            </a:r>
            <a:r>
              <a:rPr lang="de-DE" dirty="0"/>
              <a:t> </a:t>
            </a:r>
            <a:r>
              <a:rPr lang="de-DE" dirty="0" err="1"/>
              <a:t>ability</a:t>
            </a:r>
            <a:r>
              <a:rPr lang="de-DE" dirty="0"/>
              <a:t> to </a:t>
            </a:r>
            <a:r>
              <a:rPr lang="de-DE" dirty="0" err="1"/>
              <a:t>sell</a:t>
            </a:r>
            <a:r>
              <a:rPr lang="de-DE" dirty="0"/>
              <a:t> Medtronic </a:t>
            </a:r>
            <a:r>
              <a:rPr lang="de-DE" dirty="0" err="1"/>
              <a:t>products</a:t>
            </a:r>
            <a:endParaRPr lang="de-DE" dirty="0"/>
          </a:p>
          <a:p>
            <a:pPr marL="171146" lvl="1" indent="-166644" defTabSz="864745">
              <a:lnSpc>
                <a:spcPts val="1135"/>
              </a:lnSpc>
              <a:spcBef>
                <a:spcPts val="95"/>
              </a:spcBef>
              <a:defRPr/>
            </a:pPr>
            <a:endParaRPr lang="en-US" dirty="0"/>
          </a:p>
          <a:p>
            <a:pPr marL="171146" lvl="1" indent="-166644" defTabSz="864745">
              <a:lnSpc>
                <a:spcPts val="1040"/>
              </a:lnSpc>
              <a:spcAft>
                <a:spcPts val="47"/>
              </a:spcAft>
              <a:defRPr/>
            </a:pPr>
            <a:r>
              <a:rPr lang="en-US" b="1" dirty="0"/>
              <a:t>The key (anticipated) benefits</a:t>
            </a:r>
          </a:p>
          <a:p>
            <a:pPr marL="171146" lvl="1" indent="-166644" defTabSz="864745">
              <a:lnSpc>
                <a:spcPts val="1135"/>
              </a:lnSpc>
              <a:spcBef>
                <a:spcPts val="95"/>
              </a:spcBef>
              <a:defRPr/>
            </a:pPr>
            <a:r>
              <a:rPr lang="de-DE" dirty="0" err="1"/>
              <a:t>Optimized</a:t>
            </a:r>
            <a:r>
              <a:rPr lang="de-DE" dirty="0"/>
              <a:t> in-memory </a:t>
            </a:r>
            <a:r>
              <a:rPr lang="de-DE" dirty="0" err="1"/>
              <a:t>performance</a:t>
            </a:r>
            <a:r>
              <a:rPr lang="de-DE" dirty="0"/>
              <a:t> </a:t>
            </a:r>
            <a:r>
              <a:rPr lang="de-DE" dirty="0" err="1"/>
              <a:t>for</a:t>
            </a:r>
            <a:r>
              <a:rPr lang="de-DE" dirty="0"/>
              <a:t> Global </a:t>
            </a:r>
            <a:r>
              <a:rPr lang="de-DE" dirty="0" err="1"/>
              <a:t>Complaint</a:t>
            </a:r>
            <a:r>
              <a:rPr lang="de-DE" dirty="0"/>
              <a:t> Handling to </a:t>
            </a:r>
            <a:r>
              <a:rPr lang="de-DE" dirty="0" err="1"/>
              <a:t>analyze</a:t>
            </a:r>
            <a:r>
              <a:rPr lang="de-DE" dirty="0"/>
              <a:t> </a:t>
            </a:r>
            <a:r>
              <a:rPr lang="de-DE" dirty="0" err="1"/>
              <a:t>customer</a:t>
            </a:r>
            <a:r>
              <a:rPr lang="de-DE" dirty="0"/>
              <a:t> </a:t>
            </a:r>
            <a:r>
              <a:rPr lang="de-DE" dirty="0" err="1"/>
              <a:t>feedback</a:t>
            </a:r>
            <a:r>
              <a:rPr lang="de-DE" dirty="0"/>
              <a:t>, </a:t>
            </a:r>
            <a:r>
              <a:rPr lang="de-DE" dirty="0" err="1"/>
              <a:t>improve</a:t>
            </a:r>
            <a:r>
              <a:rPr lang="de-DE" dirty="0"/>
              <a:t> </a:t>
            </a:r>
            <a:r>
              <a:rPr lang="de-DE" dirty="0" err="1"/>
              <a:t>customer</a:t>
            </a:r>
            <a:r>
              <a:rPr lang="de-DE" dirty="0"/>
              <a:t> </a:t>
            </a:r>
            <a:r>
              <a:rPr lang="de-DE" dirty="0" err="1"/>
              <a:t>satisfaction</a:t>
            </a:r>
            <a:r>
              <a:rPr lang="de-DE" dirty="0"/>
              <a:t>, and </a:t>
            </a:r>
            <a:r>
              <a:rPr lang="de-DE" dirty="0" err="1"/>
              <a:t>drive</a:t>
            </a:r>
            <a:r>
              <a:rPr lang="de-DE" dirty="0"/>
              <a:t> </a:t>
            </a:r>
            <a:r>
              <a:rPr lang="de-DE" dirty="0" err="1"/>
              <a:t>future</a:t>
            </a:r>
            <a:r>
              <a:rPr lang="de-DE" dirty="0"/>
              <a:t> </a:t>
            </a:r>
            <a:r>
              <a:rPr lang="de-DE" dirty="0" err="1"/>
              <a:t>product</a:t>
            </a:r>
            <a:r>
              <a:rPr lang="de-DE" dirty="0"/>
              <a:t> </a:t>
            </a:r>
            <a:r>
              <a:rPr lang="de-DE" dirty="0" err="1"/>
              <a:t>innovation</a:t>
            </a:r>
            <a:r>
              <a:rPr lang="de-DE" dirty="0"/>
              <a:t>. HANA </a:t>
            </a:r>
            <a:r>
              <a:rPr lang="de-DE" dirty="0" err="1"/>
              <a:t>transforms</a:t>
            </a:r>
            <a:r>
              <a:rPr lang="de-DE" dirty="0"/>
              <a:t> </a:t>
            </a:r>
            <a:r>
              <a:rPr lang="de-DE" dirty="0" err="1"/>
              <a:t>incoming</a:t>
            </a:r>
            <a:r>
              <a:rPr lang="de-DE" dirty="0"/>
              <a:t> </a:t>
            </a:r>
            <a:r>
              <a:rPr lang="de-DE" dirty="0" err="1"/>
              <a:t>data</a:t>
            </a:r>
            <a:r>
              <a:rPr lang="de-DE" dirty="0"/>
              <a:t> from </a:t>
            </a:r>
            <a:r>
              <a:rPr lang="de-DE" dirty="0" err="1"/>
              <a:t>being</a:t>
            </a:r>
            <a:r>
              <a:rPr lang="de-DE" dirty="0"/>
              <a:t> “</a:t>
            </a:r>
            <a:r>
              <a:rPr lang="de-DE" dirty="0" err="1"/>
              <a:t>unmanageable</a:t>
            </a:r>
            <a:r>
              <a:rPr lang="de-DE" dirty="0"/>
              <a:t>” to a </a:t>
            </a:r>
            <a:r>
              <a:rPr lang="de-DE" dirty="0" err="1"/>
              <a:t>key</a:t>
            </a:r>
            <a:r>
              <a:rPr lang="de-DE" dirty="0"/>
              <a:t> </a:t>
            </a:r>
            <a:r>
              <a:rPr lang="de-DE" dirty="0" err="1"/>
              <a:t>corporate</a:t>
            </a:r>
            <a:r>
              <a:rPr lang="de-DE" dirty="0"/>
              <a:t> </a:t>
            </a:r>
            <a:r>
              <a:rPr lang="de-DE" dirty="0" err="1"/>
              <a:t>asset</a:t>
            </a:r>
            <a:r>
              <a:rPr lang="de-DE" dirty="0"/>
              <a:t>. This </a:t>
            </a:r>
            <a:r>
              <a:rPr lang="de-DE" dirty="0" err="1"/>
              <a:t>use</a:t>
            </a:r>
            <a:r>
              <a:rPr lang="de-DE" dirty="0"/>
              <a:t> </a:t>
            </a:r>
            <a:r>
              <a:rPr lang="de-DE" dirty="0" err="1"/>
              <a:t>case</a:t>
            </a:r>
            <a:r>
              <a:rPr lang="de-DE" dirty="0"/>
              <a:t> </a:t>
            </a:r>
            <a:r>
              <a:rPr lang="de-DE" dirty="0" err="1"/>
              <a:t>is</a:t>
            </a:r>
            <a:r>
              <a:rPr lang="de-DE" dirty="0"/>
              <a:t> </a:t>
            </a:r>
            <a:r>
              <a:rPr lang="de-DE" dirty="0" err="1"/>
              <a:t>aligned</a:t>
            </a:r>
            <a:r>
              <a:rPr lang="de-DE" dirty="0"/>
              <a:t> </a:t>
            </a:r>
            <a:r>
              <a:rPr lang="de-DE" dirty="0" err="1"/>
              <a:t>perfectly</a:t>
            </a:r>
            <a:r>
              <a:rPr lang="de-DE" dirty="0"/>
              <a:t> </a:t>
            </a:r>
            <a:r>
              <a:rPr lang="de-DE" dirty="0" err="1"/>
              <a:t>with</a:t>
            </a:r>
            <a:r>
              <a:rPr lang="de-DE" dirty="0"/>
              <a:t> </a:t>
            </a:r>
            <a:r>
              <a:rPr lang="de-DE" dirty="0" err="1"/>
              <a:t>the</a:t>
            </a:r>
            <a:r>
              <a:rPr lang="de-DE" dirty="0"/>
              <a:t> </a:t>
            </a:r>
            <a:r>
              <a:rPr lang="de-DE" dirty="0" err="1"/>
              <a:t>broader</a:t>
            </a:r>
            <a:r>
              <a:rPr lang="de-DE" dirty="0"/>
              <a:t> Medtronic </a:t>
            </a:r>
            <a:r>
              <a:rPr lang="de-DE" dirty="0" err="1"/>
              <a:t>mission</a:t>
            </a:r>
            <a:r>
              <a:rPr lang="de-DE" dirty="0"/>
              <a:t> “to </a:t>
            </a:r>
            <a:r>
              <a:rPr lang="de-DE" dirty="0" err="1"/>
              <a:t>improve</a:t>
            </a:r>
            <a:r>
              <a:rPr lang="de-DE" dirty="0"/>
              <a:t> </a:t>
            </a:r>
            <a:r>
              <a:rPr lang="de-DE" dirty="0" err="1"/>
              <a:t>another</a:t>
            </a:r>
            <a:r>
              <a:rPr lang="de-DE" dirty="0"/>
              <a:t> </a:t>
            </a:r>
            <a:r>
              <a:rPr lang="de-DE" dirty="0" err="1"/>
              <a:t>life</a:t>
            </a:r>
            <a:r>
              <a:rPr lang="de-DE" dirty="0"/>
              <a:t> </a:t>
            </a:r>
            <a:r>
              <a:rPr lang="de-DE" dirty="0" err="1"/>
              <a:t>every</a:t>
            </a:r>
            <a:r>
              <a:rPr lang="de-DE" dirty="0"/>
              <a:t> 4 seconds.”</a:t>
            </a:r>
          </a:p>
          <a:p>
            <a:pPr marL="171146" lvl="1" indent="-166644" defTabSz="864745">
              <a:lnSpc>
                <a:spcPts val="1135"/>
              </a:lnSpc>
              <a:spcBef>
                <a:spcPts val="95"/>
              </a:spcBef>
              <a:defRPr/>
            </a:pPr>
            <a:r>
              <a:rPr lang="de-DE" dirty="0" err="1"/>
              <a:t>Improved</a:t>
            </a:r>
            <a:r>
              <a:rPr lang="de-DE" dirty="0"/>
              <a:t> visibility to </a:t>
            </a:r>
            <a:r>
              <a:rPr lang="de-DE" dirty="0" err="1"/>
              <a:t>sales</a:t>
            </a:r>
            <a:r>
              <a:rPr lang="de-DE" dirty="0"/>
              <a:t> </a:t>
            </a:r>
            <a:r>
              <a:rPr lang="de-DE" dirty="0" err="1"/>
              <a:t>history</a:t>
            </a:r>
            <a:r>
              <a:rPr lang="de-DE" dirty="0"/>
              <a:t>, </a:t>
            </a:r>
            <a:r>
              <a:rPr lang="de-DE" dirty="0" err="1"/>
              <a:t>customer</a:t>
            </a:r>
            <a:r>
              <a:rPr lang="de-DE" dirty="0"/>
              <a:t> </a:t>
            </a:r>
            <a:r>
              <a:rPr lang="de-DE" dirty="0" err="1"/>
              <a:t>information</a:t>
            </a:r>
            <a:r>
              <a:rPr lang="de-DE" dirty="0"/>
              <a:t>, </a:t>
            </a:r>
            <a:r>
              <a:rPr lang="de-DE" dirty="0" err="1"/>
              <a:t>etc</a:t>
            </a:r>
            <a:r>
              <a:rPr lang="de-DE" dirty="0"/>
              <a:t>, will </a:t>
            </a:r>
            <a:r>
              <a:rPr lang="de-DE" dirty="0" err="1"/>
              <a:t>facilitate</a:t>
            </a:r>
            <a:r>
              <a:rPr lang="de-DE" dirty="0"/>
              <a:t> better, </a:t>
            </a:r>
            <a:r>
              <a:rPr lang="de-DE" dirty="0" err="1"/>
              <a:t>more</a:t>
            </a:r>
            <a:r>
              <a:rPr lang="de-DE" dirty="0"/>
              <a:t> </a:t>
            </a:r>
            <a:r>
              <a:rPr lang="de-DE" dirty="0" err="1"/>
              <a:t>meaningful</a:t>
            </a:r>
            <a:r>
              <a:rPr lang="de-DE" dirty="0"/>
              <a:t> </a:t>
            </a:r>
            <a:r>
              <a:rPr lang="de-DE" dirty="0" err="1"/>
              <a:t>discussions</a:t>
            </a:r>
            <a:r>
              <a:rPr lang="de-DE" dirty="0"/>
              <a:t> </a:t>
            </a:r>
            <a:r>
              <a:rPr lang="de-DE" dirty="0" err="1"/>
              <a:t>with</a:t>
            </a:r>
            <a:r>
              <a:rPr lang="de-DE" dirty="0"/>
              <a:t> </a:t>
            </a:r>
            <a:r>
              <a:rPr lang="de-DE" dirty="0" err="1"/>
              <a:t>customers</a:t>
            </a:r>
            <a:r>
              <a:rPr lang="de-DE" dirty="0"/>
              <a:t>, </a:t>
            </a:r>
            <a:r>
              <a:rPr lang="de-DE" dirty="0" err="1"/>
              <a:t>drive</a:t>
            </a:r>
            <a:r>
              <a:rPr lang="de-DE" dirty="0"/>
              <a:t> </a:t>
            </a:r>
            <a:r>
              <a:rPr lang="de-DE" dirty="0" err="1"/>
              <a:t>greater</a:t>
            </a:r>
            <a:r>
              <a:rPr lang="de-DE" dirty="0"/>
              <a:t> </a:t>
            </a:r>
            <a:r>
              <a:rPr lang="de-DE" dirty="0" err="1"/>
              <a:t>revenues</a:t>
            </a:r>
            <a:r>
              <a:rPr lang="de-DE" dirty="0"/>
              <a:t> and </a:t>
            </a:r>
            <a:r>
              <a:rPr lang="de-DE" dirty="0" err="1"/>
              <a:t>have</a:t>
            </a:r>
            <a:r>
              <a:rPr lang="de-DE" dirty="0"/>
              <a:t> </a:t>
            </a:r>
            <a:r>
              <a:rPr lang="de-DE" dirty="0" err="1"/>
              <a:t>more</a:t>
            </a:r>
            <a:r>
              <a:rPr lang="de-DE" dirty="0"/>
              <a:t> </a:t>
            </a:r>
            <a:r>
              <a:rPr lang="de-DE" dirty="0" err="1"/>
              <a:t>profitability</a:t>
            </a:r>
            <a:r>
              <a:rPr lang="de-DE" dirty="0"/>
              <a:t> </a:t>
            </a:r>
            <a:r>
              <a:rPr lang="de-DE" dirty="0" err="1"/>
              <a:t>sales</a:t>
            </a:r>
            <a:r>
              <a:rPr lang="de-DE" dirty="0"/>
              <a:t> </a:t>
            </a:r>
            <a:r>
              <a:rPr lang="de-DE" dirty="0" err="1"/>
              <a:t>engagements</a:t>
            </a:r>
            <a:r>
              <a:rPr lang="de-DE" dirty="0"/>
              <a:t>.</a:t>
            </a:r>
            <a:endParaRPr lang="en-US" b="1" dirty="0"/>
          </a:p>
          <a:p>
            <a:pPr marL="171146" lvl="1" indent="-166644" defTabSz="864745">
              <a:lnSpc>
                <a:spcPts val="1135"/>
              </a:lnSpc>
              <a:spcBef>
                <a:spcPts val="95"/>
              </a:spcBef>
              <a:defRPr/>
            </a:pPr>
            <a:endParaRPr lang="en-US" b="1" dirty="0"/>
          </a:p>
          <a:p>
            <a:pPr marL="171146" lvl="1" indent="-166644" defTabSz="864745">
              <a:lnSpc>
                <a:spcPts val="1040"/>
              </a:lnSpc>
              <a:spcAft>
                <a:spcPts val="47"/>
              </a:spcAft>
              <a:defRPr/>
            </a:pPr>
            <a:r>
              <a:rPr lang="en-US" b="1" dirty="0"/>
              <a:t>Highlights / WOW factor</a:t>
            </a:r>
          </a:p>
          <a:p>
            <a:pPr marL="171146" lvl="1" indent="-166644" defTabSz="864745">
              <a:lnSpc>
                <a:spcPts val="1135"/>
              </a:lnSpc>
              <a:spcBef>
                <a:spcPts val="95"/>
              </a:spcBef>
              <a:defRPr/>
            </a:pPr>
            <a:r>
              <a:rPr lang="en-US" dirty="0"/>
              <a:t>Data size: </a:t>
            </a:r>
            <a:r>
              <a:rPr lang="de-DE" dirty="0" err="1"/>
              <a:t>Approximately</a:t>
            </a:r>
            <a:r>
              <a:rPr lang="de-DE" dirty="0"/>
              <a:t> 1.5 TB </a:t>
            </a:r>
            <a:r>
              <a:rPr lang="de-DE" dirty="0" err="1"/>
              <a:t>raw</a:t>
            </a:r>
            <a:r>
              <a:rPr lang="de-DE" dirty="0"/>
              <a:t> </a:t>
            </a:r>
            <a:r>
              <a:rPr lang="de-DE" dirty="0" err="1"/>
              <a:t>data</a:t>
            </a:r>
            <a:r>
              <a:rPr lang="de-DE" dirty="0"/>
              <a:t> </a:t>
            </a:r>
            <a:r>
              <a:rPr lang="de-DE" dirty="0" err="1"/>
              <a:t>compressed</a:t>
            </a:r>
            <a:r>
              <a:rPr lang="de-DE" dirty="0"/>
              <a:t> 10X to 150 GB in HANA.</a:t>
            </a:r>
          </a:p>
          <a:p>
            <a:pPr marL="171146" lvl="1" indent="-166644" defTabSz="864745">
              <a:lnSpc>
                <a:spcPts val="1135"/>
              </a:lnSpc>
              <a:spcBef>
                <a:spcPts val="95"/>
              </a:spcBef>
              <a:defRPr/>
            </a:pPr>
            <a:r>
              <a:rPr lang="de-DE" dirty="0" err="1"/>
              <a:t>Cursory</a:t>
            </a:r>
            <a:r>
              <a:rPr lang="de-DE" dirty="0"/>
              <a:t> </a:t>
            </a:r>
            <a:r>
              <a:rPr lang="de-DE" dirty="0" err="1"/>
              <a:t>consideration</a:t>
            </a:r>
            <a:r>
              <a:rPr lang="de-DE" dirty="0"/>
              <a:t> was </a:t>
            </a:r>
            <a:r>
              <a:rPr lang="de-DE" dirty="0" err="1"/>
              <a:t>given</a:t>
            </a:r>
            <a:r>
              <a:rPr lang="de-DE" dirty="0"/>
              <a:t> to Oracle </a:t>
            </a:r>
            <a:r>
              <a:rPr lang="de-DE" dirty="0" err="1"/>
              <a:t>Exadata</a:t>
            </a:r>
            <a:r>
              <a:rPr lang="de-DE" dirty="0"/>
              <a:t> and IBM </a:t>
            </a:r>
            <a:r>
              <a:rPr lang="de-DE" dirty="0" err="1"/>
              <a:t>Netezza</a:t>
            </a:r>
            <a:r>
              <a:rPr lang="de-DE" dirty="0"/>
              <a:t>, but HANA </a:t>
            </a:r>
            <a:r>
              <a:rPr lang="de-DE" dirty="0" err="1"/>
              <a:t>set</a:t>
            </a:r>
            <a:r>
              <a:rPr lang="de-DE" dirty="0"/>
              <a:t> </a:t>
            </a:r>
            <a:r>
              <a:rPr lang="de-DE" dirty="0" err="1"/>
              <a:t>itself</a:t>
            </a:r>
            <a:r>
              <a:rPr lang="de-DE" dirty="0"/>
              <a:t> </a:t>
            </a:r>
            <a:r>
              <a:rPr lang="de-DE" dirty="0" err="1"/>
              <a:t>distinctly</a:t>
            </a:r>
            <a:r>
              <a:rPr lang="de-DE" dirty="0"/>
              <a:t> apart </a:t>
            </a:r>
            <a:r>
              <a:rPr lang="de-DE" dirty="0" err="1"/>
              <a:t>with</a:t>
            </a:r>
            <a:r>
              <a:rPr lang="de-DE" dirty="0"/>
              <a:t> </a:t>
            </a:r>
            <a:r>
              <a:rPr lang="de-DE" dirty="0" err="1"/>
              <a:t>SAP’s</a:t>
            </a:r>
            <a:r>
              <a:rPr lang="de-DE" dirty="0"/>
              <a:t> </a:t>
            </a:r>
            <a:r>
              <a:rPr lang="de-DE" dirty="0" err="1"/>
              <a:t>articulation</a:t>
            </a:r>
            <a:r>
              <a:rPr lang="de-DE" dirty="0"/>
              <a:t> </a:t>
            </a:r>
            <a:r>
              <a:rPr lang="de-DE" dirty="0" err="1"/>
              <a:t>of</a:t>
            </a:r>
            <a:r>
              <a:rPr lang="de-DE" dirty="0"/>
              <a:t> </a:t>
            </a:r>
            <a:r>
              <a:rPr lang="de-DE" dirty="0" err="1"/>
              <a:t>our</a:t>
            </a:r>
            <a:r>
              <a:rPr lang="de-DE" dirty="0"/>
              <a:t> </a:t>
            </a:r>
            <a:r>
              <a:rPr lang="de-DE" dirty="0" err="1"/>
              <a:t>roadmap</a:t>
            </a:r>
            <a:r>
              <a:rPr lang="de-DE" dirty="0"/>
              <a:t> </a:t>
            </a:r>
            <a:r>
              <a:rPr lang="de-DE" dirty="0" err="1"/>
              <a:t>that</a:t>
            </a:r>
            <a:r>
              <a:rPr lang="de-DE" dirty="0"/>
              <a:t> </a:t>
            </a:r>
            <a:r>
              <a:rPr lang="de-DE" dirty="0" err="1"/>
              <a:t>positions</a:t>
            </a:r>
            <a:r>
              <a:rPr lang="de-DE" dirty="0"/>
              <a:t> </a:t>
            </a:r>
            <a:r>
              <a:rPr lang="de-DE" dirty="0" err="1"/>
              <a:t>it</a:t>
            </a:r>
            <a:r>
              <a:rPr lang="de-DE" dirty="0"/>
              <a:t> </a:t>
            </a:r>
            <a:r>
              <a:rPr lang="de-DE" dirty="0" err="1"/>
              <a:t>as</a:t>
            </a:r>
            <a:r>
              <a:rPr lang="de-DE" dirty="0"/>
              <a:t> </a:t>
            </a:r>
            <a:r>
              <a:rPr lang="de-DE" dirty="0" err="1"/>
              <a:t>the</a:t>
            </a:r>
            <a:r>
              <a:rPr lang="de-DE" dirty="0"/>
              <a:t> </a:t>
            </a:r>
            <a:r>
              <a:rPr lang="de-DE" dirty="0" err="1"/>
              <a:t>application</a:t>
            </a:r>
            <a:r>
              <a:rPr lang="de-DE" dirty="0"/>
              <a:t> </a:t>
            </a:r>
            <a:r>
              <a:rPr lang="de-DE" dirty="0" err="1"/>
              <a:t>platform</a:t>
            </a:r>
            <a:r>
              <a:rPr lang="de-DE" dirty="0"/>
              <a:t> </a:t>
            </a:r>
            <a:r>
              <a:rPr lang="de-DE" dirty="0" err="1"/>
              <a:t>for</a:t>
            </a:r>
            <a:r>
              <a:rPr lang="de-DE" dirty="0"/>
              <a:t> SAP </a:t>
            </a:r>
            <a:r>
              <a:rPr lang="de-DE" dirty="0" err="1"/>
              <a:t>going</a:t>
            </a:r>
            <a:r>
              <a:rPr lang="de-DE" dirty="0"/>
              <a:t> </a:t>
            </a:r>
            <a:r>
              <a:rPr lang="de-DE" dirty="0" err="1"/>
              <a:t>forward</a:t>
            </a:r>
            <a:r>
              <a:rPr lang="de-DE" dirty="0"/>
              <a:t>.</a:t>
            </a:r>
          </a:p>
          <a:p>
            <a:pPr marL="171146" lvl="1" indent="-166644" defTabSz="864745">
              <a:lnSpc>
                <a:spcPts val="1135"/>
              </a:lnSpc>
              <a:spcBef>
                <a:spcPts val="95"/>
              </a:spcBef>
              <a:defRPr/>
            </a:pPr>
            <a:r>
              <a:rPr lang="de-DE" dirty="0"/>
              <a:t>Medtronic </a:t>
            </a:r>
            <a:r>
              <a:rPr lang="de-DE" dirty="0" err="1"/>
              <a:t>has</a:t>
            </a:r>
            <a:r>
              <a:rPr lang="de-DE" dirty="0"/>
              <a:t> </a:t>
            </a:r>
            <a:r>
              <a:rPr lang="de-DE" dirty="0" err="1"/>
              <a:t>taken</a:t>
            </a:r>
            <a:r>
              <a:rPr lang="de-DE" dirty="0"/>
              <a:t> </a:t>
            </a:r>
            <a:r>
              <a:rPr lang="de-DE" dirty="0" err="1"/>
              <a:t>every</a:t>
            </a:r>
            <a:r>
              <a:rPr lang="de-DE" dirty="0"/>
              <a:t> </a:t>
            </a:r>
            <a:r>
              <a:rPr lang="de-DE" dirty="0" err="1"/>
              <a:t>opportunity</a:t>
            </a:r>
            <a:r>
              <a:rPr lang="de-DE" dirty="0"/>
              <a:t> to </a:t>
            </a:r>
            <a:r>
              <a:rPr lang="de-DE" dirty="0" err="1"/>
              <a:t>share</a:t>
            </a:r>
            <a:r>
              <a:rPr lang="de-DE" dirty="0"/>
              <a:t> </a:t>
            </a:r>
            <a:r>
              <a:rPr lang="de-DE" dirty="0" err="1"/>
              <a:t>their</a:t>
            </a:r>
            <a:r>
              <a:rPr lang="de-DE" dirty="0"/>
              <a:t> HANA </a:t>
            </a:r>
            <a:r>
              <a:rPr lang="de-DE" dirty="0" err="1"/>
              <a:t>story</a:t>
            </a:r>
            <a:r>
              <a:rPr lang="de-DE" dirty="0"/>
              <a:t> </a:t>
            </a:r>
            <a:r>
              <a:rPr lang="de-DE" dirty="0" err="1"/>
              <a:t>at</a:t>
            </a:r>
            <a:r>
              <a:rPr lang="de-DE" dirty="0"/>
              <a:t> external </a:t>
            </a:r>
            <a:r>
              <a:rPr lang="de-DE" dirty="0" err="1"/>
              <a:t>events</a:t>
            </a:r>
            <a:r>
              <a:rPr lang="de-DE" dirty="0"/>
              <a:t>, such </a:t>
            </a:r>
            <a:r>
              <a:rPr lang="de-DE" dirty="0" err="1"/>
              <a:t>as</a:t>
            </a:r>
            <a:r>
              <a:rPr lang="de-DE" dirty="0"/>
              <a:t> SAP World Tour, </a:t>
            </a:r>
            <a:r>
              <a:rPr lang="de-DE" dirty="0" err="1"/>
              <a:t>TechEd</a:t>
            </a:r>
            <a:r>
              <a:rPr lang="de-DE" dirty="0"/>
              <a:t>, SAPPHIRE, Insider </a:t>
            </a:r>
            <a:r>
              <a:rPr lang="de-DE" dirty="0" err="1"/>
              <a:t>Profiles</a:t>
            </a:r>
            <a:r>
              <a:rPr lang="de-DE" dirty="0"/>
              <a:t>, </a:t>
            </a:r>
            <a:r>
              <a:rPr lang="de-DE" dirty="0" err="1"/>
              <a:t>ReferencesLIVE</a:t>
            </a:r>
            <a:r>
              <a:rPr lang="de-DE" dirty="0"/>
              <a:t> </a:t>
            </a:r>
            <a:r>
              <a:rPr lang="de-DE" dirty="0" err="1"/>
              <a:t>calls</a:t>
            </a:r>
            <a:r>
              <a:rPr lang="de-DE" dirty="0"/>
              <a:t>.</a:t>
            </a:r>
            <a:endParaRPr lang="en-US" dirty="0"/>
          </a:p>
          <a:p>
            <a:endParaRPr lang="en-US" dirty="0" smtClean="0"/>
          </a:p>
          <a:p>
            <a:r>
              <a:rPr lang="en-US" dirty="0" smtClean="0"/>
              <a:t>------------------------</a:t>
            </a:r>
          </a:p>
          <a:p>
            <a:endParaRPr lang="en-US" dirty="0" smtClean="0"/>
          </a:p>
          <a:p>
            <a:endParaRPr lang="en-US" dirty="0" smtClean="0"/>
          </a:p>
          <a:p>
            <a:pPr lvl="0"/>
            <a:r>
              <a:rPr lang="en-US" b="1" dirty="0"/>
              <a:t>Medtronic – business problems / benefits</a:t>
            </a:r>
            <a:endParaRPr lang="en-US" dirty="0"/>
          </a:p>
          <a:p>
            <a:pPr marL="648558" lvl="1" indent="-216186">
              <a:buFont typeface="+mj-lt"/>
              <a:buAutoNum type="arabicPeriod"/>
            </a:pPr>
            <a:r>
              <a:rPr lang="en-US" dirty="0"/>
              <a:t>Needed to overcome reporting challenges </a:t>
            </a:r>
          </a:p>
          <a:p>
            <a:pPr marL="1080932" lvl="2" indent="-216186">
              <a:buFont typeface="Arial" pitchFamily="34" charset="0"/>
              <a:buChar char="•"/>
            </a:pPr>
            <a:r>
              <a:rPr lang="en-US" sz="1100" dirty="0"/>
              <a:t>inconsistent data definitions </a:t>
            </a:r>
          </a:p>
          <a:p>
            <a:pPr marL="1080932" lvl="2" indent="-216186">
              <a:buFont typeface="Arial" pitchFamily="34" charset="0"/>
              <a:buChar char="•"/>
            </a:pPr>
            <a:r>
              <a:rPr lang="en-US" sz="1100" dirty="0"/>
              <a:t>global reporting not defined </a:t>
            </a:r>
          </a:p>
          <a:p>
            <a:pPr marL="1080932" lvl="2" indent="-216186">
              <a:buFont typeface="Arial" pitchFamily="34" charset="0"/>
              <a:buChar char="•"/>
            </a:pPr>
            <a:r>
              <a:rPr lang="en-US" sz="1100" dirty="0"/>
              <a:t>gaps in communication, training, documentation </a:t>
            </a:r>
          </a:p>
          <a:p>
            <a:pPr marL="1080932" lvl="2" indent="-216186">
              <a:buFont typeface="Arial" pitchFamily="34" charset="0"/>
              <a:buChar char="•"/>
            </a:pPr>
            <a:r>
              <a:rPr lang="en-US" sz="1100" dirty="0"/>
              <a:t>myriad of tools and technologies, not integrated </a:t>
            </a:r>
          </a:p>
          <a:p>
            <a:pPr marL="1080932" lvl="2" indent="-216186">
              <a:buFont typeface="Arial" pitchFamily="34" charset="0"/>
              <a:buChar char="•"/>
            </a:pPr>
            <a:r>
              <a:rPr lang="en-US" sz="1100" dirty="0"/>
              <a:t>redundant data elements </a:t>
            </a:r>
          </a:p>
          <a:p>
            <a:pPr marL="1080932" lvl="2" indent="-216186">
              <a:buFont typeface="Arial" pitchFamily="34" charset="0"/>
              <a:buChar char="•"/>
            </a:pPr>
            <a:r>
              <a:rPr lang="en-US" sz="1100" dirty="0"/>
              <a:t>limited resources to do the reporting </a:t>
            </a:r>
          </a:p>
          <a:p>
            <a:pPr marL="648558" lvl="1" indent="-216186">
              <a:buFont typeface="+mj-lt"/>
              <a:buAutoNum type="arabicPeriod"/>
            </a:pPr>
            <a:r>
              <a:rPr lang="en-US" dirty="0"/>
              <a:t>Needed to expand how the company handles chronic disease </a:t>
            </a:r>
          </a:p>
          <a:p>
            <a:pPr marL="1080932" lvl="2" indent="-216186">
              <a:buFont typeface="Arial" pitchFamily="34" charset="0"/>
              <a:buChar char="•"/>
            </a:pPr>
            <a:r>
              <a:rPr lang="en-US" sz="1100" dirty="0"/>
              <a:t>fast access required</a:t>
            </a:r>
          </a:p>
          <a:p>
            <a:pPr marL="1080932" lvl="2" indent="-216186">
              <a:buFont typeface="Arial" pitchFamily="34" charset="0"/>
              <a:buChar char="•"/>
            </a:pPr>
            <a:r>
              <a:rPr lang="en-US" sz="1100" dirty="0"/>
              <a:t>huge data sets now the norm </a:t>
            </a:r>
          </a:p>
          <a:p>
            <a:r>
              <a:rPr lang="en-US" dirty="0"/>
              <a:t>-----------------------------------------------------------------------------------------------------------</a:t>
            </a:r>
          </a:p>
          <a:p>
            <a:endParaRPr lang="en-US" dirty="0"/>
          </a:p>
          <a:p>
            <a:r>
              <a:rPr lang="en-US" b="1" dirty="0"/>
              <a:t>Press release:</a:t>
            </a:r>
          </a:p>
          <a:p>
            <a:endParaRPr lang="en-US" dirty="0"/>
          </a:p>
          <a:p>
            <a:r>
              <a:rPr lang="en-US" dirty="0"/>
              <a:t>Hedges studied his IT systems and found several areas in which IT could be used as a </a:t>
            </a:r>
            <a:r>
              <a:rPr lang="en-US" b="1" dirty="0"/>
              <a:t>tool for growth: </a:t>
            </a:r>
          </a:p>
          <a:p>
            <a:pPr marL="648558" lvl="1" indent="-216186">
              <a:buAutoNum type="arabicPeriod"/>
            </a:pPr>
            <a:r>
              <a:rPr lang="en-US" b="1" dirty="0"/>
              <a:t>by finding ways to more quickly sort through the thousands of hospital and patient reports about medical devices, such as diabetic pumps and pacemakers. </a:t>
            </a:r>
          </a:p>
          <a:p>
            <a:pPr marL="648558" lvl="1" indent="-216186">
              <a:buAutoNum type="arabicPeriod"/>
            </a:pPr>
            <a:r>
              <a:rPr lang="en-US" b="1" dirty="0"/>
              <a:t>The company also could boost sales by doing a better job compiling global sales reports, he said.</a:t>
            </a:r>
          </a:p>
          <a:p>
            <a:endParaRPr lang="en-US" b="1" dirty="0"/>
          </a:p>
          <a:p>
            <a:endParaRPr lang="en-US" b="1" dirty="0"/>
          </a:p>
          <a:p>
            <a:r>
              <a:rPr lang="en-US" dirty="0"/>
              <a:t>The idea was that employing </a:t>
            </a:r>
            <a:r>
              <a:rPr lang="en-US" b="1" dirty="0"/>
              <a:t>faster information systems would provide Medtronic a competitive advantage over rivals such as Jude Medical and Boston Scientific</a:t>
            </a:r>
            <a:r>
              <a:rPr lang="en-US" dirty="0"/>
              <a:t>. Speedier data-crunching would also help the company keep up with FDA record-handling rules, Hedges believed. “You don’t want to tell the FDA to come back in two weeks,” when it comes for an audit, Hedges said. Such improvements, he reasoned, would help improve products and identify the greatest sources of demand, all key to growing the bottom line.</a:t>
            </a:r>
          </a:p>
          <a:p>
            <a:r>
              <a:rPr lang="en-US" dirty="0"/>
              <a:t>To meet those goals, Hedges turned to new software to manage the volume of company data, which was exploding. In 2011, Medtronic’s data warehouse system processed one patient feedback record about a device every second. But as the volume of information from patients who use Medtronic devices grew, the company failed to process the records effectively. The existing data warehouse software couldn’t read large text fields that encapsulated customer complaints.</a:t>
            </a:r>
          </a:p>
          <a:p>
            <a:r>
              <a:rPr lang="en-US" dirty="0"/>
              <a:t>Medtronic used new database software to accelerate its processing speed. </a:t>
            </a:r>
            <a:r>
              <a:rPr lang="en-US" b="1" dirty="0"/>
              <a:t>A query that once took three or four hours now could be accomplished in three or four minutes.</a:t>
            </a:r>
            <a:r>
              <a:rPr lang="en-US" dirty="0"/>
              <a:t> The new HANA database software from SAP derives its speed from “in-memory” technology that combines a processor and memory on a single chip, eliminating the delays inherent in systems with separate processors and hard drives.</a:t>
            </a:r>
          </a:p>
          <a:p>
            <a:r>
              <a:rPr lang="en-US" dirty="0"/>
              <a:t>Medtronic also is in the early stages of testing a </a:t>
            </a:r>
            <a:r>
              <a:rPr lang="en-US" b="1" dirty="0">
                <a:solidFill>
                  <a:srgbClr val="FFFF00"/>
                </a:solidFill>
              </a:rPr>
              <a:t>sales reporting application to strengthen communications between sales workers and physicians who assign medical devices to patients</a:t>
            </a:r>
            <a:r>
              <a:rPr lang="en-US" dirty="0"/>
              <a:t>, Hedges said. This application collects information about how products are selling, which hospitals are buying what equipment, and where medical devices are being implanted and when. </a:t>
            </a:r>
            <a:r>
              <a:rPr lang="en-US" b="1" dirty="0">
                <a:solidFill>
                  <a:srgbClr val="FF0000"/>
                </a:solidFill>
              </a:rPr>
              <a:t>The idea is to enable sales workers to spend more time with customers and patients</a:t>
            </a:r>
            <a:r>
              <a:rPr lang="en-US" dirty="0"/>
              <a:t>, Hedges said.</a:t>
            </a:r>
          </a:p>
          <a:p>
            <a:r>
              <a:rPr lang="en-US" dirty="0"/>
              <a:t>Hedges said his team looked at other solutions—but picked HANA, in large part because it was familiar with SAP. Hedges said he figured turning to HANA would make it easier for his team to get the software running and tuned to the company’s business operations.</a:t>
            </a:r>
          </a:p>
          <a:p>
            <a:r>
              <a:rPr lang="en-US" dirty="0"/>
              <a:t>Hedges said his team struggled to move the data from the SAP data warehouse to the new HANA database, owing to the fact that the old data warehouse software ran much more slowly than HANA. By the end of the year, Hedges says, 5,000 to 7,000 of the company’s 40,000  employees who are spread across 270 locations around the world,  will be using the HANA system. He expects that number to increase to 15,000 in 2013.  And Hedges said he intends to have as many as 3,000 sales representatives using the HANA-powered global sales reports in the next few months.</a:t>
            </a:r>
          </a:p>
          <a:p>
            <a:r>
              <a:rPr lang="en-US" dirty="0"/>
              <a:t>It will still be some time before the company realizes any business gain from the investment, though. Medtronic has suffered from weak demand for its implantable heart defibrillators and spine products amid a soft global economy. Sales in each of those units fell 9% in the third quarter, which ended in February.</a:t>
            </a:r>
          </a:p>
          <a:p>
            <a:r>
              <a:rPr lang="en-US" dirty="0"/>
              <a:t> </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28</a:t>
            </a:fld>
            <a:endParaRPr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1405596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Acid compliant</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405596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75" indent="-162175">
              <a:buFont typeface="Arial" charset="0"/>
              <a:buChar char="•"/>
            </a:pPr>
            <a:r>
              <a:rPr lang="en-US" dirty="0" smtClean="0"/>
              <a:t>¾ of spending on chronic illness – in fact sickest 5% responsible for</a:t>
            </a:r>
            <a:r>
              <a:rPr lang="en-US" baseline="0" dirty="0" smtClean="0"/>
              <a:t> over half spend.</a:t>
            </a:r>
          </a:p>
          <a:p>
            <a:pPr marL="162175" indent="-162175">
              <a:buFont typeface="Arial" charset="0"/>
              <a:buChar char="•"/>
            </a:pPr>
            <a:r>
              <a:rPr lang="en-US" baseline="0" dirty="0" smtClean="0"/>
              <a:t>About 20% of spending on chronic illness or 560B is preventable</a:t>
            </a:r>
          </a:p>
          <a:p>
            <a:pPr marL="162175" indent="-162175">
              <a:buFont typeface="Arial" charset="0"/>
              <a:buChar char="•"/>
            </a:pPr>
            <a:endParaRPr lang="en-US" dirty="0" smtClean="0"/>
          </a:p>
          <a:p>
            <a:r>
              <a:rPr lang="en-US" dirty="0" smtClean="0"/>
              <a:t>* %</a:t>
            </a:r>
            <a:r>
              <a:rPr lang="en-US" baseline="0" dirty="0" smtClean="0"/>
              <a:t> Federal spending up from a little over 10% of budget in 1980 to estimated 30% of budget in 2016</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64508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baseline="0" dirty="0" smtClean="0"/>
              <a:t>-1846 - ether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74546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a:t>
            </a:r>
            <a:r>
              <a:rPr lang="en-US" dirty="0" smtClean="0">
                <a:hlinkClick r:id="rId3"/>
              </a:rPr>
              <a:t>quintillion</a:t>
            </a:r>
            <a:r>
              <a:rPr lang="en-US" dirty="0" smtClean="0"/>
              <a:t> (2.5×10</a:t>
            </a:r>
            <a:r>
              <a:rPr lang="en-US" baseline="30000" dirty="0" smtClean="0"/>
              <a:t>18</a:t>
            </a:r>
            <a:r>
              <a:rPr lang="en-US" dirty="0" smtClean="0"/>
              <a:t>) bytes of data per day, </a:t>
            </a:r>
          </a:p>
          <a:p>
            <a:r>
              <a:rPr lang="en-US" dirty="0" smtClean="0"/>
              <a:t>World’s actual volume of data grows much more rapidly, doubling every 18 months </a:t>
            </a:r>
            <a:r>
              <a:rPr lang="en-US" dirty="0" smtClean="0">
                <a:hlinkClick r:id="rId4"/>
              </a:rPr>
              <a:t>according to the IDC</a:t>
            </a:r>
            <a:r>
              <a:rPr lang="en-US" dirty="0" smtClean="0"/>
              <a:t>.</a:t>
            </a:r>
          </a:p>
          <a:p>
            <a:r>
              <a:rPr lang="en-US" dirty="0" smtClean="0"/>
              <a:t>Rate at which we are creating data vastly outstrips our ability to effectively</a:t>
            </a:r>
            <a:r>
              <a:rPr lang="en-US" baseline="0" dirty="0" smtClean="0"/>
              <a:t> create value from it.</a:t>
            </a:r>
          </a:p>
          <a:p>
            <a:endParaRPr lang="en-US" baseline="0" dirty="0" smtClean="0"/>
          </a:p>
          <a:p>
            <a:r>
              <a:rPr lang="en-US" baseline="0" dirty="0" smtClean="0"/>
              <a:t>Need to turn data into information to lead to insight and create impact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56818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solidFill>
                  <a:schemeClr val="accent2">
                    <a:lumMod val="60000"/>
                    <a:lumOff val="40000"/>
                  </a:schemeClr>
                </a:solidFill>
              </a:defRPr>
            </a:lvl1pPr>
          </a:lstStyle>
          <a:p>
            <a:r>
              <a:rPr lang="en-US" noProof="0" dirty="0" smtClean="0"/>
              <a:t>Insert page title</a:t>
            </a:r>
            <a:endParaRPr lang="de-DE" dirty="0"/>
          </a:p>
        </p:txBody>
      </p:sp>
    </p:spTree>
    <p:extLst>
      <p:ext uri="{BB962C8B-B14F-4D97-AF65-F5344CB8AC3E}">
        <p14:creationId xmlns:p14="http://schemas.microsoft.com/office/powerpoint/2010/main" val="9623086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582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Text with picture lef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46548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with picture lef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5742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8"/>
            <a:ext cx="8496000" cy="4392000"/>
          </a:xfrm>
        </p:spPr>
        <p:txBody>
          <a:bodyPr tIns="1440000"/>
          <a:lstStyle>
            <a:lvl1pPr algn="ctr">
              <a:defRPr b="0"/>
            </a:lvl1pPr>
          </a:lstStyle>
          <a:p>
            <a:pPr lvl="0"/>
            <a:r>
              <a:rPr lang="en-US" dirty="0" smtClean="0"/>
              <a:t>Click to add content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Text with picture: 2 columns">
    <p:spTree>
      <p:nvGrpSpPr>
        <p:cNvPr id="1" name=""/>
        <p:cNvGrpSpPr/>
        <p:nvPr/>
      </p:nvGrpSpPr>
      <p:grpSpPr>
        <a:xfrm>
          <a:off x="0" y="0"/>
          <a:ext cx="0" cy="0"/>
          <a:chOff x="0" y="0"/>
          <a:chExt cx="0" cy="0"/>
        </a:xfrm>
      </p:grpSpPr>
      <p:sp>
        <p:nvSpPr>
          <p:cNvPr id="7" name="Rectangle 6"/>
          <p:cNvSpPr/>
          <p:nvPr userDrawn="1"/>
        </p:nvSpPr>
        <p:spPr bwMode="gray">
          <a:xfrm>
            <a:off x="0" y="0"/>
            <a:ext cx="4572000" cy="6858000"/>
          </a:xfrm>
          <a:prstGeom prst="rect">
            <a:avLst/>
          </a:prstGeom>
          <a:solidFill>
            <a:schemeClr val="tx1"/>
          </a:solidFill>
        </p:spPr>
        <p:txBody>
          <a:bodyPr wrap="square" rtlCol="0" anchor="ctr" anchorCtr="1">
            <a:noAutofit/>
          </a:bodyPr>
          <a:lstStyle/>
          <a:p>
            <a:pPr algn="ctr"/>
            <a:endParaRPr lang="en-US" sz="1200" dirty="0" smtClean="0">
              <a:solidFill>
                <a:schemeClr val="bg1"/>
              </a:solidFill>
              <a:cs typeface="Arial"/>
            </a:endParaRPr>
          </a:p>
        </p:txBody>
      </p:sp>
      <p:sp>
        <p:nvSpPr>
          <p:cNvPr id="8" name="Rectangle 7"/>
          <p:cNvSpPr/>
          <p:nvPr userDrawn="1"/>
        </p:nvSpPr>
        <p:spPr bwMode="gray">
          <a:xfrm>
            <a:off x="4572000" y="0"/>
            <a:ext cx="4572000" cy="6858000"/>
          </a:xfrm>
          <a:prstGeom prst="rect">
            <a:avLst/>
          </a:prstGeom>
          <a:solidFill>
            <a:schemeClr val="bg1"/>
          </a:solidFill>
        </p:spPr>
        <p:txBody>
          <a:bodyPr wrap="square" rtlCol="0" anchor="ctr" anchorCtr="1">
            <a:noAutofit/>
          </a:bodyPr>
          <a:lstStyle/>
          <a:p>
            <a:pPr algn="ctr"/>
            <a:endParaRPr lang="en-US" sz="1200" dirty="0" smtClean="0">
              <a:solidFill>
                <a:schemeClr val="bg1"/>
              </a:solidFill>
              <a:cs typeface="Arial"/>
            </a:endParaRPr>
          </a:p>
        </p:txBody>
      </p:sp>
      <p:sp>
        <p:nvSpPr>
          <p:cNvPr id="2" name="Title 1"/>
          <p:cNvSpPr>
            <a:spLocks noGrp="1"/>
          </p:cNvSpPr>
          <p:nvPr>
            <p:ph type="title" hasCustomPrompt="1"/>
          </p:nvPr>
        </p:nvSpPr>
        <p:spPr>
          <a:xfrm>
            <a:off x="324000" y="642977"/>
            <a:ext cx="3999907" cy="756000"/>
          </a:xfrm>
        </p:spPr>
        <p:txBody>
          <a:bodyPr/>
          <a:lstStyle>
            <a:lvl1pPr>
              <a:defRPr sz="3600">
                <a:solidFill>
                  <a:schemeClr val="accent1"/>
                </a:solidFill>
              </a:defRPr>
            </a:lvl1p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2009665"/>
            <a:ext cx="4021172" cy="1720800"/>
          </a:xfrm>
        </p:spPr>
        <p:txBody>
          <a:bodyPr/>
          <a:lstStyle>
            <a:lvl1pPr>
              <a:defRPr sz="2400">
                <a:solidFill>
                  <a:schemeClr val="bg1"/>
                </a:solidFill>
              </a:defRPr>
            </a:lvl1pPr>
            <a:lvl2pPr>
              <a:defRPr sz="2400">
                <a:solidFill>
                  <a:schemeClr val="bg1"/>
                </a:solidFill>
              </a:defRPr>
            </a:lvl2pPr>
          </a:lstStyle>
          <a:p>
            <a:pPr lvl="0"/>
            <a:r>
              <a:rPr lang="en-US" noProof="0" dirty="0" smtClean="0"/>
              <a:t>First level</a:t>
            </a:r>
          </a:p>
          <a:p>
            <a:pPr lvl="1"/>
            <a:r>
              <a:rPr lang="en-US" dirty="0" smtClean="0"/>
              <a:t>Second level</a:t>
            </a:r>
          </a:p>
        </p:txBody>
      </p:sp>
      <p:sp>
        <p:nvSpPr>
          <p:cNvPr id="11" name="Picture Placeholder 4"/>
          <p:cNvSpPr>
            <a:spLocks noGrp="1"/>
          </p:cNvSpPr>
          <p:nvPr>
            <p:ph type="pic" sz="quarter" idx="16"/>
          </p:nvPr>
        </p:nvSpPr>
        <p:spPr bwMode="gray">
          <a:xfrm>
            <a:off x="4572000" y="0"/>
            <a:ext cx="4572000" cy="6858000"/>
          </a:xfrm>
          <a:solidFill>
            <a:schemeClr val="bg1"/>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and Text with picture right 3">
    <p:spTree>
      <p:nvGrpSpPr>
        <p:cNvPr id="1" name=""/>
        <p:cNvGrpSpPr/>
        <p:nvPr/>
      </p:nvGrpSpPr>
      <p:grpSpPr>
        <a:xfrm>
          <a:off x="0" y="0"/>
          <a:ext cx="0" cy="0"/>
          <a:chOff x="0" y="0"/>
          <a:chExt cx="0" cy="0"/>
        </a:xfrm>
      </p:grpSpPr>
      <p:sp>
        <p:nvSpPr>
          <p:cNvPr id="8" name="Rectangle 7"/>
          <p:cNvSpPr/>
          <p:nvPr userDrawn="1"/>
        </p:nvSpPr>
        <p:spPr bwMode="gray">
          <a:xfrm>
            <a:off x="0" y="0"/>
            <a:ext cx="6011323" cy="6858000"/>
          </a:xfrm>
          <a:prstGeom prst="rect">
            <a:avLst/>
          </a:prstGeom>
          <a:solidFill>
            <a:schemeClr val="tx1"/>
          </a:solidFill>
          <a:ln w="6350" algn="ctr">
            <a:noFill/>
            <a:miter lim="800000"/>
            <a:headEnd/>
            <a:tailEnd/>
          </a:ln>
        </p:spPr>
        <p:txBody>
          <a:bodyPr lIns="75573" tIns="60458" rIns="75573" bIns="60458" rtlCol="0" anchor="ctr"/>
          <a:lstStyle/>
          <a:p>
            <a:pPr marR="0" algn="ctr" defTabSz="76782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7" name="Text Placeholder 6"/>
          <p:cNvSpPr>
            <a:spLocks noGrp="1"/>
          </p:cNvSpPr>
          <p:nvPr>
            <p:ph type="body" sz="quarter" idx="11" hasCustomPrompt="1"/>
          </p:nvPr>
        </p:nvSpPr>
        <p:spPr bwMode="gray">
          <a:xfrm>
            <a:off x="324000" y="2007556"/>
            <a:ext cx="5464908" cy="4118064"/>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1700">
                <a:solidFill>
                  <a:schemeClr val="bg1"/>
                </a:solidFill>
              </a:defRPr>
            </a:lvl5pPr>
          </a:lstStyle>
          <a:p>
            <a:pPr lvl="0"/>
            <a:r>
              <a:rPr lang="en-US" noProof="0" dirty="0" smtClean="0"/>
              <a:t>First level</a:t>
            </a:r>
          </a:p>
          <a:p>
            <a:pPr lvl="1"/>
            <a:r>
              <a:rPr lang="en-US" dirty="0" smtClean="0"/>
              <a:t>Second level</a:t>
            </a:r>
          </a:p>
          <a:p>
            <a:pPr lvl="2"/>
            <a:r>
              <a:rPr lang="en-US" dirty="0" smtClean="0"/>
              <a:t>Third level</a:t>
            </a:r>
          </a:p>
        </p:txBody>
      </p:sp>
      <p:sp>
        <p:nvSpPr>
          <p:cNvPr id="6" name="Title 1"/>
          <p:cNvSpPr>
            <a:spLocks noGrp="1"/>
          </p:cNvSpPr>
          <p:nvPr>
            <p:ph type="title" hasCustomPrompt="1"/>
          </p:nvPr>
        </p:nvSpPr>
        <p:spPr>
          <a:xfrm>
            <a:off x="324000" y="642977"/>
            <a:ext cx="5464908" cy="756000"/>
          </a:xfrm>
        </p:spPr>
        <p:txBody>
          <a:bodyPr/>
          <a:lstStyle>
            <a:lvl1pPr>
              <a:defRPr sz="3600">
                <a:solidFill>
                  <a:schemeClr val="accent1"/>
                </a:solidFill>
              </a:defRPr>
            </a:lvl1pPr>
          </a:lstStyle>
          <a:p>
            <a:r>
              <a:rPr lang="en-US" noProof="0" dirty="0" smtClean="0"/>
              <a:t>Insert page title</a:t>
            </a:r>
            <a:endParaRPr lang="en-US" dirty="0"/>
          </a:p>
        </p:txBody>
      </p:sp>
    </p:spTree>
  </p:cSld>
  <p:clrMapOvr>
    <a:masterClrMapping/>
  </p:clrMapOvr>
  <p:transition spd="med"/>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extLst>
      <p:ext uri="{BB962C8B-B14F-4D97-AF65-F5344CB8AC3E}">
        <p14:creationId xmlns:p14="http://schemas.microsoft.com/office/powerpoint/2010/main" val="1803775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extLst>
      <p:ext uri="{BB962C8B-B14F-4D97-AF65-F5344CB8AC3E}">
        <p14:creationId xmlns:p14="http://schemas.microsoft.com/office/powerpoint/2010/main" val="2500455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3" name="Group 8"/>
          <p:cNvGrpSpPr/>
          <p:nvPr userDrawn="1"/>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161448"/>
            <a:ext cx="8280000" cy="738664"/>
          </a:xfrm>
        </p:spPr>
        <p:txBody>
          <a:bodyPr anchor="t" anchorCtr="0">
            <a:noAutofit/>
          </a:bodyPr>
          <a:lstStyle>
            <a:lvl1pPr>
              <a:defRPr sz="4400">
                <a:solidFill>
                  <a:sysClr val="windowText" lastClr="000000"/>
                </a:solidFill>
                <a:latin typeface="+mj-lt"/>
              </a:defRPr>
            </a:lvl1pPr>
          </a:lstStyle>
          <a:p>
            <a:r>
              <a:rPr lang="en-US" noProof="0" dirty="0" smtClean="0"/>
              <a:t>Spotlight Title</a:t>
            </a:r>
            <a:endParaRPr lang="de-DE"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etter 10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userDrawn="1"/>
        </p:nvCxnSpPr>
        <p:spPr bwMode="gray">
          <a:xfrm>
            <a:off x="351744" y="230075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bwMode="gray">
          <a:xfrm>
            <a:off x="351744" y="51330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bwMode="gray">
          <a:xfrm>
            <a:off x="4781169" y="230075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bwMode="gray">
          <a:xfrm>
            <a:off x="4781169" y="418641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gray">
          <a:xfrm>
            <a:off x="4781169" y="51330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bwMode="gray">
          <a:xfrm>
            <a:off x="351744" y="3239802"/>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351744" y="418641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4782464" y="3239802"/>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351744" y="607962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4781169" y="607962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bwMode="gray">
          <a:xfrm>
            <a:off x="1199849" y="1713863"/>
            <a:ext cx="3175300" cy="576072"/>
          </a:xfrm>
        </p:spPr>
        <p:txBody>
          <a:bodyPr anchor="ctr" anchorCtr="0"/>
          <a:lstStyle>
            <a:lvl1pPr>
              <a:defRPr b="0" baseline="0"/>
            </a:lvl1pPr>
          </a:lstStyle>
          <a:p>
            <a:pPr lvl="0"/>
            <a:r>
              <a:rPr lang="en-US" dirty="0" smtClean="0"/>
              <a:t>Text goes here, sentence case</a:t>
            </a:r>
          </a:p>
        </p:txBody>
      </p:sp>
      <p:sp>
        <p:nvSpPr>
          <p:cNvPr id="16" name="Picture Placeholder 15"/>
          <p:cNvSpPr>
            <a:spLocks noGrp="1"/>
          </p:cNvSpPr>
          <p:nvPr>
            <p:ph type="pic" sz="quarter" idx="11" hasCustomPrompt="1"/>
          </p:nvPr>
        </p:nvSpPr>
        <p:spPr bwMode="gray">
          <a:xfrm>
            <a:off x="352424" y="1614950"/>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2" hasCustomPrompt="1"/>
          </p:nvPr>
        </p:nvSpPr>
        <p:spPr bwMode="gray">
          <a:xfrm>
            <a:off x="1199849" y="2652915"/>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3" hasCustomPrompt="1"/>
          </p:nvPr>
        </p:nvSpPr>
        <p:spPr bwMode="gray">
          <a:xfrm>
            <a:off x="352424" y="2554002"/>
            <a:ext cx="663732" cy="685800"/>
          </a:xfrm>
        </p:spPr>
        <p:txBody>
          <a:bodyPr/>
          <a:lstStyle>
            <a:lvl1pPr>
              <a:defRPr sz="1100"/>
            </a:lvl1pPr>
          </a:lstStyle>
          <a:p>
            <a:r>
              <a:rPr lang="en-US" dirty="0" smtClean="0"/>
              <a:t>Select box to add icon</a:t>
            </a:r>
            <a:endParaRPr lang="en-US" dirty="0"/>
          </a:p>
        </p:txBody>
      </p:sp>
      <p:sp>
        <p:nvSpPr>
          <p:cNvPr id="21" name="Text Placeholder 13"/>
          <p:cNvSpPr>
            <a:spLocks noGrp="1"/>
          </p:cNvSpPr>
          <p:nvPr>
            <p:ph type="body" sz="quarter" idx="14" hasCustomPrompt="1"/>
          </p:nvPr>
        </p:nvSpPr>
        <p:spPr bwMode="gray">
          <a:xfrm>
            <a:off x="1199849" y="3607081"/>
            <a:ext cx="3175300" cy="576072"/>
          </a:xfrm>
        </p:spPr>
        <p:txBody>
          <a:bodyPr anchor="ctr" anchorCtr="0"/>
          <a:lstStyle>
            <a:lvl1pPr>
              <a:defRPr b="0" baseline="0"/>
            </a:lvl1pPr>
          </a:lstStyle>
          <a:p>
            <a:pPr lvl="0"/>
            <a:r>
              <a:rPr lang="en-US" dirty="0" smtClean="0"/>
              <a:t>Text goes here, sentence case</a:t>
            </a:r>
          </a:p>
        </p:txBody>
      </p:sp>
      <p:sp>
        <p:nvSpPr>
          <p:cNvPr id="22" name="Picture Placeholder 15"/>
          <p:cNvSpPr>
            <a:spLocks noGrp="1"/>
          </p:cNvSpPr>
          <p:nvPr>
            <p:ph type="pic" sz="quarter" idx="15" hasCustomPrompt="1"/>
          </p:nvPr>
        </p:nvSpPr>
        <p:spPr bwMode="gray">
          <a:xfrm>
            <a:off x="352424" y="3508168"/>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16" hasCustomPrompt="1"/>
          </p:nvPr>
        </p:nvSpPr>
        <p:spPr bwMode="gray">
          <a:xfrm>
            <a:off x="1199849" y="4546133"/>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17" hasCustomPrompt="1"/>
          </p:nvPr>
        </p:nvSpPr>
        <p:spPr bwMode="gray">
          <a:xfrm>
            <a:off x="352424" y="4447220"/>
            <a:ext cx="663732" cy="685800"/>
          </a:xfrm>
        </p:spPr>
        <p:txBody>
          <a:bodyPr/>
          <a:lstStyle>
            <a:lvl1pPr>
              <a:defRPr sz="1100"/>
            </a:lvl1pPr>
          </a:lstStyle>
          <a:p>
            <a:r>
              <a:rPr lang="en-US" dirty="0" smtClean="0"/>
              <a:t>Select box to add icon</a:t>
            </a:r>
            <a:endParaRPr lang="en-US" dirty="0"/>
          </a:p>
        </p:txBody>
      </p:sp>
      <p:sp>
        <p:nvSpPr>
          <p:cNvPr id="25" name="Text Placeholder 13"/>
          <p:cNvSpPr>
            <a:spLocks noGrp="1"/>
          </p:cNvSpPr>
          <p:nvPr>
            <p:ph type="body" sz="quarter" idx="18" hasCustomPrompt="1"/>
          </p:nvPr>
        </p:nvSpPr>
        <p:spPr bwMode="gray">
          <a:xfrm>
            <a:off x="1199849" y="5492742"/>
            <a:ext cx="3175300" cy="576072"/>
          </a:xfrm>
        </p:spPr>
        <p:txBody>
          <a:bodyPr anchor="ctr" anchorCtr="0"/>
          <a:lstStyle>
            <a:lvl1pPr>
              <a:defRPr b="0" baseline="0"/>
            </a:lvl1pPr>
          </a:lstStyle>
          <a:p>
            <a:pPr lvl="0"/>
            <a:r>
              <a:rPr lang="en-US" dirty="0" smtClean="0"/>
              <a:t>Text goes here, sentence case</a:t>
            </a:r>
          </a:p>
        </p:txBody>
      </p:sp>
      <p:sp>
        <p:nvSpPr>
          <p:cNvPr id="26" name="Picture Placeholder 15"/>
          <p:cNvSpPr>
            <a:spLocks noGrp="1"/>
          </p:cNvSpPr>
          <p:nvPr>
            <p:ph type="pic" sz="quarter" idx="19" hasCustomPrompt="1"/>
          </p:nvPr>
        </p:nvSpPr>
        <p:spPr bwMode="gray">
          <a:xfrm>
            <a:off x="352424" y="5393829"/>
            <a:ext cx="663732" cy="685800"/>
          </a:xfrm>
        </p:spPr>
        <p:txBody>
          <a:bodyPr/>
          <a:lstStyle>
            <a:lvl1pPr>
              <a:defRPr sz="1100"/>
            </a:lvl1pPr>
          </a:lstStyle>
          <a:p>
            <a:r>
              <a:rPr lang="en-US" dirty="0" smtClean="0"/>
              <a:t>Select box to add icon</a:t>
            </a:r>
            <a:endParaRPr lang="en-US" dirty="0"/>
          </a:p>
        </p:txBody>
      </p:sp>
      <p:sp>
        <p:nvSpPr>
          <p:cNvPr id="27" name="Text Placeholder 13"/>
          <p:cNvSpPr>
            <a:spLocks noGrp="1"/>
          </p:cNvSpPr>
          <p:nvPr>
            <p:ph type="body" sz="quarter" idx="20" hasCustomPrompt="1"/>
          </p:nvPr>
        </p:nvSpPr>
        <p:spPr bwMode="gray">
          <a:xfrm>
            <a:off x="5628594" y="1713863"/>
            <a:ext cx="3175300" cy="576072"/>
          </a:xfrm>
        </p:spPr>
        <p:txBody>
          <a:bodyPr anchor="ctr" anchorCtr="0"/>
          <a:lstStyle>
            <a:lvl1pPr>
              <a:defRPr b="0" baseline="0"/>
            </a:lvl1pPr>
          </a:lstStyle>
          <a:p>
            <a:pPr lvl="0"/>
            <a:r>
              <a:rPr lang="en-US" dirty="0" smtClean="0"/>
              <a:t>Text goes here, sentence case</a:t>
            </a:r>
          </a:p>
        </p:txBody>
      </p:sp>
      <p:sp>
        <p:nvSpPr>
          <p:cNvPr id="28" name="Picture Placeholder 15"/>
          <p:cNvSpPr>
            <a:spLocks noGrp="1"/>
          </p:cNvSpPr>
          <p:nvPr>
            <p:ph type="pic" sz="quarter" idx="21" hasCustomPrompt="1"/>
          </p:nvPr>
        </p:nvSpPr>
        <p:spPr bwMode="gray">
          <a:xfrm>
            <a:off x="4781169" y="1614950"/>
            <a:ext cx="663732" cy="685800"/>
          </a:xfrm>
        </p:spPr>
        <p:txBody>
          <a:bodyPr/>
          <a:lstStyle>
            <a:lvl1pPr>
              <a:defRPr sz="1100"/>
            </a:lvl1pPr>
          </a:lstStyle>
          <a:p>
            <a:r>
              <a:rPr lang="en-US" dirty="0" smtClean="0"/>
              <a:t>Select box to add icon</a:t>
            </a:r>
            <a:endParaRPr lang="en-US" dirty="0"/>
          </a:p>
        </p:txBody>
      </p:sp>
      <p:sp>
        <p:nvSpPr>
          <p:cNvPr id="29" name="Text Placeholder 13"/>
          <p:cNvSpPr>
            <a:spLocks noGrp="1"/>
          </p:cNvSpPr>
          <p:nvPr>
            <p:ph type="body" sz="quarter" idx="22" hasCustomPrompt="1"/>
          </p:nvPr>
        </p:nvSpPr>
        <p:spPr bwMode="gray">
          <a:xfrm>
            <a:off x="5628594" y="2652915"/>
            <a:ext cx="3175300" cy="576072"/>
          </a:xfrm>
        </p:spPr>
        <p:txBody>
          <a:bodyPr anchor="ctr" anchorCtr="0"/>
          <a:lstStyle>
            <a:lvl1pPr>
              <a:defRPr b="0" baseline="0"/>
            </a:lvl1pPr>
          </a:lstStyle>
          <a:p>
            <a:pPr lvl="0"/>
            <a:r>
              <a:rPr lang="en-US" dirty="0" smtClean="0"/>
              <a:t>Text goes here, sentence case</a:t>
            </a:r>
          </a:p>
        </p:txBody>
      </p:sp>
      <p:sp>
        <p:nvSpPr>
          <p:cNvPr id="30" name="Picture Placeholder 15"/>
          <p:cNvSpPr>
            <a:spLocks noGrp="1"/>
          </p:cNvSpPr>
          <p:nvPr>
            <p:ph type="pic" sz="quarter" idx="23" hasCustomPrompt="1"/>
          </p:nvPr>
        </p:nvSpPr>
        <p:spPr bwMode="gray">
          <a:xfrm>
            <a:off x="4781169" y="2554002"/>
            <a:ext cx="663732" cy="685800"/>
          </a:xfrm>
        </p:spPr>
        <p:txBody>
          <a:bodyPr/>
          <a:lstStyle>
            <a:lvl1pPr>
              <a:defRPr sz="1100"/>
            </a:lvl1pPr>
          </a:lstStyle>
          <a:p>
            <a:r>
              <a:rPr lang="en-US" dirty="0" smtClean="0"/>
              <a:t>Select box to add icon</a:t>
            </a:r>
            <a:endParaRPr lang="en-US" dirty="0"/>
          </a:p>
        </p:txBody>
      </p:sp>
      <p:sp>
        <p:nvSpPr>
          <p:cNvPr id="31" name="Text Placeholder 13"/>
          <p:cNvSpPr>
            <a:spLocks noGrp="1"/>
          </p:cNvSpPr>
          <p:nvPr>
            <p:ph type="body" sz="quarter" idx="24" hasCustomPrompt="1"/>
          </p:nvPr>
        </p:nvSpPr>
        <p:spPr bwMode="gray">
          <a:xfrm>
            <a:off x="5628594" y="3607081"/>
            <a:ext cx="3175300" cy="576072"/>
          </a:xfrm>
        </p:spPr>
        <p:txBody>
          <a:bodyPr anchor="ctr" anchorCtr="0"/>
          <a:lstStyle>
            <a:lvl1pPr>
              <a:defRPr b="0" baseline="0"/>
            </a:lvl1pPr>
          </a:lstStyle>
          <a:p>
            <a:pPr lvl="0"/>
            <a:r>
              <a:rPr lang="en-US" dirty="0" smtClean="0"/>
              <a:t>Text goes here, sentence case</a:t>
            </a:r>
          </a:p>
        </p:txBody>
      </p:sp>
      <p:sp>
        <p:nvSpPr>
          <p:cNvPr id="32" name="Picture Placeholder 15"/>
          <p:cNvSpPr>
            <a:spLocks noGrp="1"/>
          </p:cNvSpPr>
          <p:nvPr>
            <p:ph type="pic" sz="quarter" idx="25" hasCustomPrompt="1"/>
          </p:nvPr>
        </p:nvSpPr>
        <p:spPr bwMode="gray">
          <a:xfrm>
            <a:off x="4781169" y="3508168"/>
            <a:ext cx="663732" cy="685800"/>
          </a:xfrm>
        </p:spPr>
        <p:txBody>
          <a:bodyPr/>
          <a:lstStyle>
            <a:lvl1pPr>
              <a:defRPr sz="1100"/>
            </a:lvl1pPr>
          </a:lstStyle>
          <a:p>
            <a:r>
              <a:rPr lang="en-US" dirty="0" smtClean="0"/>
              <a:t>Select box to add icon</a:t>
            </a:r>
            <a:endParaRPr lang="en-US" dirty="0"/>
          </a:p>
        </p:txBody>
      </p:sp>
      <p:sp>
        <p:nvSpPr>
          <p:cNvPr id="33" name="Text Placeholder 13"/>
          <p:cNvSpPr>
            <a:spLocks noGrp="1"/>
          </p:cNvSpPr>
          <p:nvPr>
            <p:ph type="body" sz="quarter" idx="26" hasCustomPrompt="1"/>
          </p:nvPr>
        </p:nvSpPr>
        <p:spPr bwMode="gray">
          <a:xfrm>
            <a:off x="5628594" y="4546133"/>
            <a:ext cx="3175300" cy="576072"/>
          </a:xfrm>
        </p:spPr>
        <p:txBody>
          <a:bodyPr anchor="ctr" anchorCtr="0"/>
          <a:lstStyle>
            <a:lvl1pPr>
              <a:defRPr b="0" baseline="0"/>
            </a:lvl1pPr>
          </a:lstStyle>
          <a:p>
            <a:pPr lvl="0"/>
            <a:r>
              <a:rPr lang="en-US" dirty="0" smtClean="0"/>
              <a:t>Text goes here, sentence case</a:t>
            </a:r>
          </a:p>
        </p:txBody>
      </p:sp>
      <p:sp>
        <p:nvSpPr>
          <p:cNvPr id="34" name="Picture Placeholder 15"/>
          <p:cNvSpPr>
            <a:spLocks noGrp="1"/>
          </p:cNvSpPr>
          <p:nvPr>
            <p:ph type="pic" sz="quarter" idx="27" hasCustomPrompt="1"/>
          </p:nvPr>
        </p:nvSpPr>
        <p:spPr bwMode="gray">
          <a:xfrm>
            <a:off x="4781169" y="4447220"/>
            <a:ext cx="663732" cy="685800"/>
          </a:xfrm>
        </p:spPr>
        <p:txBody>
          <a:bodyPr/>
          <a:lstStyle>
            <a:lvl1pPr>
              <a:defRPr sz="1100"/>
            </a:lvl1pPr>
          </a:lstStyle>
          <a:p>
            <a:r>
              <a:rPr lang="en-US" dirty="0" smtClean="0"/>
              <a:t>Select box to add icon</a:t>
            </a:r>
            <a:endParaRPr lang="en-US" dirty="0"/>
          </a:p>
        </p:txBody>
      </p:sp>
      <p:sp>
        <p:nvSpPr>
          <p:cNvPr id="35" name="Text Placeholder 13"/>
          <p:cNvSpPr>
            <a:spLocks noGrp="1"/>
          </p:cNvSpPr>
          <p:nvPr>
            <p:ph type="body" sz="quarter" idx="28" hasCustomPrompt="1"/>
          </p:nvPr>
        </p:nvSpPr>
        <p:spPr bwMode="gray">
          <a:xfrm>
            <a:off x="5628594" y="5492742"/>
            <a:ext cx="3175300" cy="576072"/>
          </a:xfrm>
        </p:spPr>
        <p:txBody>
          <a:bodyPr anchor="ctr" anchorCtr="0"/>
          <a:lstStyle>
            <a:lvl1pPr>
              <a:defRPr b="0" baseline="0"/>
            </a:lvl1pPr>
          </a:lstStyle>
          <a:p>
            <a:pPr lvl="0"/>
            <a:r>
              <a:rPr lang="en-US" dirty="0" smtClean="0"/>
              <a:t>Text goes here, sentence case</a:t>
            </a:r>
          </a:p>
        </p:txBody>
      </p:sp>
      <p:sp>
        <p:nvSpPr>
          <p:cNvPr id="36" name="Picture Placeholder 15"/>
          <p:cNvSpPr>
            <a:spLocks noGrp="1"/>
          </p:cNvSpPr>
          <p:nvPr>
            <p:ph type="pic" sz="quarter" idx="29" hasCustomPrompt="1"/>
          </p:nvPr>
        </p:nvSpPr>
        <p:spPr bwMode="gray">
          <a:xfrm>
            <a:off x="4781169" y="5393829"/>
            <a:ext cx="663732" cy="685800"/>
          </a:xfrm>
        </p:spPr>
        <p:txBody>
          <a:bodyPr/>
          <a:lstStyle>
            <a:lvl1pPr>
              <a:defRPr sz="1100"/>
            </a:lvl1pPr>
          </a:lstStyle>
          <a:p>
            <a:r>
              <a:rPr lang="en-US" dirty="0" smtClean="0"/>
              <a:t>Select box to add icon</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etter 8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userDrawn="1"/>
        </p:nvCxnSpPr>
        <p:spPr bwMode="gray">
          <a:xfrm>
            <a:off x="351744" y="229319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bwMode="gray">
          <a:xfrm>
            <a:off x="351744" y="58898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bwMode="gray">
          <a:xfrm>
            <a:off x="4781169" y="229319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bwMode="gray">
          <a:xfrm>
            <a:off x="4781169"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gray">
          <a:xfrm>
            <a:off x="4781169" y="58898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bwMode="gray">
          <a:xfrm>
            <a:off x="351744" y="349263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351744"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4782464" y="349263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13"/>
          <p:cNvSpPr>
            <a:spLocks noGrp="1"/>
          </p:cNvSpPr>
          <p:nvPr>
            <p:ph type="body" sz="quarter" idx="10" hasCustomPrompt="1"/>
          </p:nvPr>
        </p:nvSpPr>
        <p:spPr bwMode="gray">
          <a:xfrm>
            <a:off x="1199849" y="1713863"/>
            <a:ext cx="3175300" cy="576072"/>
          </a:xfrm>
        </p:spPr>
        <p:txBody>
          <a:bodyPr anchor="ctr" anchorCtr="0"/>
          <a:lstStyle>
            <a:lvl1pPr>
              <a:defRPr b="0" baseline="0"/>
            </a:lvl1pPr>
          </a:lstStyle>
          <a:p>
            <a:pPr lvl="0"/>
            <a:r>
              <a:rPr lang="en-US" dirty="0" smtClean="0"/>
              <a:t>Text goes here, sentence case</a:t>
            </a:r>
          </a:p>
        </p:txBody>
      </p:sp>
      <p:sp>
        <p:nvSpPr>
          <p:cNvPr id="12" name="Picture Placeholder 15"/>
          <p:cNvSpPr>
            <a:spLocks noGrp="1"/>
          </p:cNvSpPr>
          <p:nvPr>
            <p:ph type="pic" sz="quarter" idx="11" hasCustomPrompt="1"/>
          </p:nvPr>
        </p:nvSpPr>
        <p:spPr bwMode="gray">
          <a:xfrm>
            <a:off x="352424" y="1614950"/>
            <a:ext cx="663732" cy="685800"/>
          </a:xfrm>
        </p:spPr>
        <p:txBody>
          <a:bodyPr/>
          <a:lstStyle>
            <a:lvl1pPr>
              <a:defRPr sz="1100"/>
            </a:lvl1pPr>
          </a:lstStyle>
          <a:p>
            <a:r>
              <a:rPr lang="en-US" dirty="0" smtClean="0"/>
              <a:t>Select box to add icon</a:t>
            </a:r>
            <a:endParaRPr lang="en-US" dirty="0"/>
          </a:p>
        </p:txBody>
      </p:sp>
      <p:sp>
        <p:nvSpPr>
          <p:cNvPr id="13" name="Text Placeholder 13"/>
          <p:cNvSpPr>
            <a:spLocks noGrp="1"/>
          </p:cNvSpPr>
          <p:nvPr>
            <p:ph type="body" sz="quarter" idx="12" hasCustomPrompt="1"/>
          </p:nvPr>
        </p:nvSpPr>
        <p:spPr bwMode="gray">
          <a:xfrm>
            <a:off x="1199849" y="2916558"/>
            <a:ext cx="3175300" cy="576072"/>
          </a:xfrm>
        </p:spPr>
        <p:txBody>
          <a:bodyPr anchor="ctr" anchorCtr="0"/>
          <a:lstStyle>
            <a:lvl1pPr>
              <a:defRPr b="0" baseline="0"/>
            </a:lvl1pPr>
          </a:lstStyle>
          <a:p>
            <a:pPr lvl="0"/>
            <a:r>
              <a:rPr lang="en-US" dirty="0" smtClean="0"/>
              <a:t>Text goes here, sentence case</a:t>
            </a:r>
          </a:p>
        </p:txBody>
      </p:sp>
      <p:sp>
        <p:nvSpPr>
          <p:cNvPr id="14" name="Picture Placeholder 15"/>
          <p:cNvSpPr>
            <a:spLocks noGrp="1"/>
          </p:cNvSpPr>
          <p:nvPr>
            <p:ph type="pic" sz="quarter" idx="13" hasCustomPrompt="1"/>
          </p:nvPr>
        </p:nvSpPr>
        <p:spPr bwMode="gray">
          <a:xfrm>
            <a:off x="352424" y="2804489"/>
            <a:ext cx="663732" cy="685800"/>
          </a:xfrm>
        </p:spPr>
        <p:txBody>
          <a:bodyPr/>
          <a:lstStyle>
            <a:lvl1pPr>
              <a:defRPr sz="1100"/>
            </a:lvl1pPr>
          </a:lstStyle>
          <a:p>
            <a:r>
              <a:rPr lang="en-US" dirty="0" smtClean="0"/>
              <a:t>Select box to add icon</a:t>
            </a:r>
            <a:endParaRPr lang="en-US" dirty="0"/>
          </a:p>
        </p:txBody>
      </p:sp>
      <p:sp>
        <p:nvSpPr>
          <p:cNvPr id="15" name="Text Placeholder 13"/>
          <p:cNvSpPr>
            <a:spLocks noGrp="1"/>
          </p:cNvSpPr>
          <p:nvPr>
            <p:ph type="body" sz="quarter" idx="14" hasCustomPrompt="1"/>
          </p:nvPr>
        </p:nvSpPr>
        <p:spPr bwMode="gray">
          <a:xfrm>
            <a:off x="1199849" y="4100238"/>
            <a:ext cx="3175300" cy="576072"/>
          </a:xfrm>
        </p:spPr>
        <p:txBody>
          <a:bodyPr anchor="ctr" anchorCtr="0"/>
          <a:lstStyle>
            <a:lvl1pPr>
              <a:defRPr b="0" baseline="0"/>
            </a:lvl1pPr>
          </a:lstStyle>
          <a:p>
            <a:pPr lvl="0"/>
            <a:r>
              <a:rPr lang="en-US" dirty="0" smtClean="0"/>
              <a:t>Text goes here, sentence case</a:t>
            </a:r>
          </a:p>
        </p:txBody>
      </p:sp>
      <p:sp>
        <p:nvSpPr>
          <p:cNvPr id="16" name="Picture Placeholder 15"/>
          <p:cNvSpPr>
            <a:spLocks noGrp="1"/>
          </p:cNvSpPr>
          <p:nvPr>
            <p:ph type="pic" sz="quarter" idx="15" hasCustomPrompt="1"/>
          </p:nvPr>
        </p:nvSpPr>
        <p:spPr bwMode="gray">
          <a:xfrm>
            <a:off x="352424" y="4001325"/>
            <a:ext cx="663732" cy="685800"/>
          </a:xfrm>
        </p:spPr>
        <p:txBody>
          <a:bodyPr/>
          <a:lstStyle>
            <a:lvl1pPr>
              <a:defRPr sz="1100"/>
            </a:lvl1pPr>
          </a:lstStyle>
          <a:p>
            <a:r>
              <a:rPr lang="en-US" dirty="0" smtClean="0"/>
              <a:t>Select box to add icon</a:t>
            </a:r>
            <a:endParaRPr lang="en-US" dirty="0"/>
          </a:p>
        </p:txBody>
      </p:sp>
      <p:sp>
        <p:nvSpPr>
          <p:cNvPr id="17" name="Text Placeholder 13"/>
          <p:cNvSpPr>
            <a:spLocks noGrp="1"/>
          </p:cNvSpPr>
          <p:nvPr>
            <p:ph type="body" sz="quarter" idx="16" hasCustomPrompt="1"/>
          </p:nvPr>
        </p:nvSpPr>
        <p:spPr bwMode="gray">
          <a:xfrm>
            <a:off x="1199849" y="5302933"/>
            <a:ext cx="3175300" cy="576072"/>
          </a:xfrm>
        </p:spPr>
        <p:txBody>
          <a:bodyPr anchor="ctr" anchorCtr="0"/>
          <a:lstStyle>
            <a:lvl1pPr>
              <a:defRPr b="0" baseline="0"/>
            </a:lvl1pPr>
          </a:lstStyle>
          <a:p>
            <a:pPr lvl="0"/>
            <a:r>
              <a:rPr lang="en-US" dirty="0" smtClean="0"/>
              <a:t>Text goes here, sentence case</a:t>
            </a:r>
          </a:p>
        </p:txBody>
      </p:sp>
      <p:sp>
        <p:nvSpPr>
          <p:cNvPr id="18" name="Picture Placeholder 15"/>
          <p:cNvSpPr>
            <a:spLocks noGrp="1"/>
          </p:cNvSpPr>
          <p:nvPr>
            <p:ph type="pic" sz="quarter" idx="17" hasCustomPrompt="1"/>
          </p:nvPr>
        </p:nvSpPr>
        <p:spPr bwMode="gray">
          <a:xfrm>
            <a:off x="352424" y="5204020"/>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8" hasCustomPrompt="1"/>
          </p:nvPr>
        </p:nvSpPr>
        <p:spPr bwMode="gray">
          <a:xfrm>
            <a:off x="5628594" y="1713863"/>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9" hasCustomPrompt="1"/>
          </p:nvPr>
        </p:nvSpPr>
        <p:spPr bwMode="gray">
          <a:xfrm>
            <a:off x="4781169" y="1614950"/>
            <a:ext cx="663732" cy="685800"/>
          </a:xfrm>
        </p:spPr>
        <p:txBody>
          <a:bodyPr/>
          <a:lstStyle>
            <a:lvl1pPr>
              <a:defRPr sz="1100"/>
            </a:lvl1pPr>
          </a:lstStyle>
          <a:p>
            <a:r>
              <a:rPr lang="en-US" dirty="0" smtClean="0"/>
              <a:t>Select box to add icon</a:t>
            </a:r>
            <a:endParaRPr lang="en-US" dirty="0"/>
          </a:p>
        </p:txBody>
      </p:sp>
      <p:sp>
        <p:nvSpPr>
          <p:cNvPr id="21" name="Text Placeholder 13"/>
          <p:cNvSpPr>
            <a:spLocks noGrp="1"/>
          </p:cNvSpPr>
          <p:nvPr>
            <p:ph type="body" sz="quarter" idx="20" hasCustomPrompt="1"/>
          </p:nvPr>
        </p:nvSpPr>
        <p:spPr bwMode="gray">
          <a:xfrm>
            <a:off x="5628594" y="2916558"/>
            <a:ext cx="3175300" cy="576072"/>
          </a:xfrm>
        </p:spPr>
        <p:txBody>
          <a:bodyPr anchor="ctr" anchorCtr="0"/>
          <a:lstStyle>
            <a:lvl1pPr>
              <a:defRPr b="0" baseline="0"/>
            </a:lvl1pPr>
          </a:lstStyle>
          <a:p>
            <a:pPr lvl="0"/>
            <a:r>
              <a:rPr lang="en-US" dirty="0" smtClean="0"/>
              <a:t>Text goes here, sentence case</a:t>
            </a:r>
          </a:p>
        </p:txBody>
      </p:sp>
      <p:sp>
        <p:nvSpPr>
          <p:cNvPr id="22" name="Picture Placeholder 15"/>
          <p:cNvSpPr>
            <a:spLocks noGrp="1"/>
          </p:cNvSpPr>
          <p:nvPr>
            <p:ph type="pic" sz="quarter" idx="21" hasCustomPrompt="1"/>
          </p:nvPr>
        </p:nvSpPr>
        <p:spPr bwMode="gray">
          <a:xfrm>
            <a:off x="4781169" y="2804489"/>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22" hasCustomPrompt="1"/>
          </p:nvPr>
        </p:nvSpPr>
        <p:spPr bwMode="gray">
          <a:xfrm>
            <a:off x="5628594" y="4100238"/>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23" hasCustomPrompt="1"/>
          </p:nvPr>
        </p:nvSpPr>
        <p:spPr bwMode="gray">
          <a:xfrm>
            <a:off x="4781169" y="4001325"/>
            <a:ext cx="663732" cy="685800"/>
          </a:xfrm>
        </p:spPr>
        <p:txBody>
          <a:bodyPr/>
          <a:lstStyle>
            <a:lvl1pPr>
              <a:defRPr sz="1100"/>
            </a:lvl1pPr>
          </a:lstStyle>
          <a:p>
            <a:r>
              <a:rPr lang="en-US" dirty="0" smtClean="0"/>
              <a:t>Select box to add icon</a:t>
            </a:r>
            <a:endParaRPr lang="en-US" dirty="0"/>
          </a:p>
        </p:txBody>
      </p:sp>
      <p:sp>
        <p:nvSpPr>
          <p:cNvPr id="25" name="Text Placeholder 13"/>
          <p:cNvSpPr>
            <a:spLocks noGrp="1"/>
          </p:cNvSpPr>
          <p:nvPr>
            <p:ph type="body" sz="quarter" idx="24" hasCustomPrompt="1"/>
          </p:nvPr>
        </p:nvSpPr>
        <p:spPr bwMode="gray">
          <a:xfrm>
            <a:off x="5628594" y="5302933"/>
            <a:ext cx="3175300" cy="576072"/>
          </a:xfrm>
        </p:spPr>
        <p:txBody>
          <a:bodyPr anchor="ctr" anchorCtr="0"/>
          <a:lstStyle>
            <a:lvl1pPr>
              <a:defRPr b="0" baseline="0"/>
            </a:lvl1pPr>
          </a:lstStyle>
          <a:p>
            <a:pPr lvl="0"/>
            <a:r>
              <a:rPr lang="en-US" dirty="0" smtClean="0"/>
              <a:t>Text goes here, sentence case</a:t>
            </a:r>
          </a:p>
        </p:txBody>
      </p:sp>
      <p:sp>
        <p:nvSpPr>
          <p:cNvPr id="26" name="Picture Placeholder 15"/>
          <p:cNvSpPr>
            <a:spLocks noGrp="1"/>
          </p:cNvSpPr>
          <p:nvPr>
            <p:ph type="pic" sz="quarter" idx="25" hasCustomPrompt="1"/>
          </p:nvPr>
        </p:nvSpPr>
        <p:spPr bwMode="gray">
          <a:xfrm>
            <a:off x="4781169" y="5204020"/>
            <a:ext cx="663732" cy="685800"/>
          </a:xfrm>
        </p:spPr>
        <p:txBody>
          <a:bodyPr/>
          <a:lstStyle>
            <a:lvl1pPr>
              <a:defRPr sz="1100"/>
            </a:lvl1pPr>
          </a:lstStyle>
          <a:p>
            <a:r>
              <a:rPr lang="en-US" dirty="0" smtClean="0"/>
              <a:t>Select box to add icon</a:t>
            </a:r>
            <a:endParaRPr 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etter 4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1" name="Text Placeholder 13"/>
          <p:cNvSpPr>
            <a:spLocks noGrp="1"/>
          </p:cNvSpPr>
          <p:nvPr>
            <p:ph type="body" sz="quarter" idx="10" hasCustomPrompt="1"/>
          </p:nvPr>
        </p:nvSpPr>
        <p:spPr bwMode="gray">
          <a:xfrm>
            <a:off x="1199849" y="2328081"/>
            <a:ext cx="3175300" cy="576072"/>
          </a:xfrm>
        </p:spPr>
        <p:txBody>
          <a:bodyPr anchor="ctr" anchorCtr="0"/>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b="0" baseline="0"/>
            </a:lvl1pPr>
          </a:lstStyle>
          <a:p>
            <a:pPr lvl="0"/>
            <a:r>
              <a:rPr lang="en-US" dirty="0" smtClean="0"/>
              <a:t>Text goes here, sentence case</a:t>
            </a:r>
          </a:p>
        </p:txBody>
      </p:sp>
      <p:sp>
        <p:nvSpPr>
          <p:cNvPr id="12" name="Picture Placeholder 15"/>
          <p:cNvSpPr>
            <a:spLocks noGrp="1"/>
          </p:cNvSpPr>
          <p:nvPr>
            <p:ph type="pic" sz="quarter" idx="11" hasCustomPrompt="1"/>
          </p:nvPr>
        </p:nvSpPr>
        <p:spPr bwMode="gray">
          <a:xfrm>
            <a:off x="352424" y="2229168"/>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8" hasCustomPrompt="1"/>
          </p:nvPr>
        </p:nvSpPr>
        <p:spPr bwMode="gray">
          <a:xfrm>
            <a:off x="5628594" y="2328081"/>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9" hasCustomPrompt="1"/>
          </p:nvPr>
        </p:nvSpPr>
        <p:spPr bwMode="gray">
          <a:xfrm>
            <a:off x="4781169" y="2229168"/>
            <a:ext cx="663732" cy="68580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1100"/>
            </a:lvl1pPr>
          </a:lstStyle>
          <a:p>
            <a:r>
              <a:rPr lang="en-US" dirty="0" smtClean="0"/>
              <a:t>Select box to add icon</a:t>
            </a:r>
          </a:p>
        </p:txBody>
      </p:sp>
      <p:cxnSp>
        <p:nvCxnSpPr>
          <p:cNvPr id="27" name="Straight Connector 26"/>
          <p:cNvCxnSpPr/>
          <p:nvPr userDrawn="1"/>
        </p:nvCxnSpPr>
        <p:spPr bwMode="gray">
          <a:xfrm>
            <a:off x="351744" y="2914968"/>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4781169" y="2914968"/>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a:off x="4781169"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351744"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13"/>
          <p:cNvSpPr>
            <a:spLocks noGrp="1"/>
          </p:cNvSpPr>
          <p:nvPr>
            <p:ph type="body" sz="quarter" idx="14" hasCustomPrompt="1"/>
          </p:nvPr>
        </p:nvSpPr>
        <p:spPr bwMode="gray">
          <a:xfrm>
            <a:off x="1199849" y="4100238"/>
            <a:ext cx="3175300" cy="576072"/>
          </a:xfrm>
        </p:spPr>
        <p:txBody>
          <a:bodyPr anchor="ctr" anchorCtr="0"/>
          <a:lstStyle>
            <a:lvl1pPr>
              <a:defRPr b="0" baseline="0"/>
            </a:lvl1pPr>
          </a:lstStyle>
          <a:p>
            <a:pPr lvl="0"/>
            <a:r>
              <a:rPr lang="en-US" dirty="0" smtClean="0"/>
              <a:t>Text goes here, sentence case</a:t>
            </a:r>
          </a:p>
        </p:txBody>
      </p:sp>
      <p:sp>
        <p:nvSpPr>
          <p:cNvPr id="18" name="Picture Placeholder 15"/>
          <p:cNvSpPr>
            <a:spLocks noGrp="1"/>
          </p:cNvSpPr>
          <p:nvPr>
            <p:ph type="pic" sz="quarter" idx="15" hasCustomPrompt="1"/>
          </p:nvPr>
        </p:nvSpPr>
        <p:spPr bwMode="gray">
          <a:xfrm>
            <a:off x="352424" y="4001325"/>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22" hasCustomPrompt="1"/>
          </p:nvPr>
        </p:nvSpPr>
        <p:spPr bwMode="gray">
          <a:xfrm>
            <a:off x="5628594" y="4100238"/>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23" hasCustomPrompt="1"/>
          </p:nvPr>
        </p:nvSpPr>
        <p:spPr bwMode="gray">
          <a:xfrm>
            <a:off x="4781169" y="4001325"/>
            <a:ext cx="663732" cy="68580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1100"/>
            </a:lvl1pPr>
          </a:lstStyle>
          <a:p>
            <a:r>
              <a:rPr lang="en-US" dirty="0" smtClean="0"/>
              <a:t>Select box to add icon</a:t>
            </a: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Strategi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4" name="Text Placeholder 9"/>
          <p:cNvSpPr>
            <a:spLocks noGrp="1"/>
          </p:cNvSpPr>
          <p:nvPr>
            <p:ph type="body" sz="quarter" idx="12" hasCustomPrompt="1"/>
          </p:nvPr>
        </p:nvSpPr>
        <p:spPr bwMode="gray">
          <a:xfrm>
            <a:off x="3828395" y="3126294"/>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5" name="Text Placeholder 9"/>
          <p:cNvSpPr>
            <a:spLocks noGrp="1"/>
          </p:cNvSpPr>
          <p:nvPr>
            <p:ph type="body" sz="quarter" idx="13" hasCustomPrompt="1"/>
          </p:nvPr>
        </p:nvSpPr>
        <p:spPr bwMode="gray">
          <a:xfrm>
            <a:off x="3828395" y="4008987"/>
            <a:ext cx="2103120" cy="1388004"/>
          </a:xfrm>
        </p:spPr>
        <p:txBody>
          <a:bodyPr tIns="0" bIns="0" anchor="t" anchorCtr="0"/>
          <a:lstStyle>
            <a:lvl1pPr>
              <a:defRPr sz="2000" b="0"/>
            </a:lvl1pPr>
          </a:lstStyle>
          <a:p>
            <a:pPr lvl="0"/>
            <a:r>
              <a:rPr lang="en-US" dirty="0" smtClean="0"/>
              <a:t>text all lower case</a:t>
            </a:r>
          </a:p>
        </p:txBody>
      </p:sp>
      <p:sp>
        <p:nvSpPr>
          <p:cNvPr id="26" name="Text Placeholder 9"/>
          <p:cNvSpPr>
            <a:spLocks noGrp="1"/>
          </p:cNvSpPr>
          <p:nvPr>
            <p:ph type="body" sz="quarter" idx="14" hasCustomPrompt="1"/>
          </p:nvPr>
        </p:nvSpPr>
        <p:spPr bwMode="gray">
          <a:xfrm>
            <a:off x="6716880" y="3126294"/>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7" name="Text Placeholder 9"/>
          <p:cNvSpPr>
            <a:spLocks noGrp="1"/>
          </p:cNvSpPr>
          <p:nvPr>
            <p:ph type="body" sz="quarter" idx="15" hasCustomPrompt="1"/>
          </p:nvPr>
        </p:nvSpPr>
        <p:spPr bwMode="gray">
          <a:xfrm>
            <a:off x="6716880" y="4008987"/>
            <a:ext cx="2103120" cy="1388004"/>
          </a:xfrm>
        </p:spPr>
        <p:txBody>
          <a:bodyPr tIns="0" bIns="0" anchor="t" anchorCtr="0"/>
          <a:lstStyle>
            <a:lvl1pPr>
              <a:defRPr sz="2000" b="0"/>
            </a:lvl1pPr>
          </a:lstStyle>
          <a:p>
            <a:pPr lvl="0"/>
            <a:r>
              <a:rPr lang="en-US" dirty="0" smtClean="0"/>
              <a:t>text all lower case</a:t>
            </a:r>
          </a:p>
        </p:txBody>
      </p:sp>
      <p:sp>
        <p:nvSpPr>
          <p:cNvPr id="28" name="Text Placeholder 9"/>
          <p:cNvSpPr>
            <a:spLocks noGrp="1"/>
          </p:cNvSpPr>
          <p:nvPr>
            <p:ph type="body" sz="quarter" idx="11" hasCustomPrompt="1"/>
          </p:nvPr>
        </p:nvSpPr>
        <p:spPr bwMode="gray">
          <a:xfrm>
            <a:off x="946488" y="3126294"/>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9" name="Text Placeholder 9"/>
          <p:cNvSpPr>
            <a:spLocks noGrp="1"/>
          </p:cNvSpPr>
          <p:nvPr>
            <p:ph type="body" sz="quarter" idx="10" hasCustomPrompt="1"/>
          </p:nvPr>
        </p:nvSpPr>
        <p:spPr bwMode="gray">
          <a:xfrm>
            <a:off x="946488" y="4008987"/>
            <a:ext cx="2103120" cy="1388004"/>
          </a:xfrm>
        </p:spPr>
        <p:txBody>
          <a:bodyPr tIns="0" bIns="0" anchor="t" anchorCtr="0"/>
          <a:lstStyle>
            <a:lvl1pPr>
              <a:defRPr sz="2000" b="0" baseline="0"/>
            </a:lvl1pPr>
          </a:lstStyle>
          <a:p>
            <a:pPr lvl="0"/>
            <a:r>
              <a:rPr lang="en-US" dirty="0" smtClean="0"/>
              <a:t>text all lower case</a:t>
            </a:r>
          </a:p>
        </p:txBody>
      </p:sp>
      <p:sp>
        <p:nvSpPr>
          <p:cNvPr id="30" name="Picture Placeholder 15"/>
          <p:cNvSpPr>
            <a:spLocks noGrp="1"/>
          </p:cNvSpPr>
          <p:nvPr>
            <p:ph type="pic" sz="quarter" idx="16" hasCustomPrompt="1"/>
          </p:nvPr>
        </p:nvSpPr>
        <p:spPr bwMode="gray">
          <a:xfrm>
            <a:off x="317421" y="4008507"/>
            <a:ext cx="548640" cy="548640"/>
          </a:xfrm>
        </p:spPr>
        <p:txBody>
          <a:bodyPr/>
          <a:lstStyle>
            <a:lvl1pPr>
              <a:defRPr sz="900" baseline="0"/>
            </a:lvl1pPr>
          </a:lstStyle>
          <a:p>
            <a:r>
              <a:rPr lang="en-US" dirty="0" smtClean="0"/>
              <a:t>Select box to add icon</a:t>
            </a:r>
            <a:endParaRPr lang="en-US" dirty="0"/>
          </a:p>
        </p:txBody>
      </p:sp>
      <p:sp>
        <p:nvSpPr>
          <p:cNvPr id="31" name="Picture Placeholder 15"/>
          <p:cNvSpPr>
            <a:spLocks noGrp="1"/>
          </p:cNvSpPr>
          <p:nvPr>
            <p:ph type="pic" sz="quarter" idx="17" hasCustomPrompt="1"/>
          </p:nvPr>
        </p:nvSpPr>
        <p:spPr bwMode="gray">
          <a:xfrm>
            <a:off x="3200380" y="4008507"/>
            <a:ext cx="548640" cy="54864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900"/>
            </a:lvl1pPr>
          </a:lstStyle>
          <a:p>
            <a:r>
              <a:rPr lang="en-US" dirty="0" smtClean="0"/>
              <a:t>Select box to add icon</a:t>
            </a:r>
          </a:p>
        </p:txBody>
      </p:sp>
      <p:sp>
        <p:nvSpPr>
          <p:cNvPr id="32" name="Picture Placeholder 15"/>
          <p:cNvSpPr>
            <a:spLocks noGrp="1"/>
          </p:cNvSpPr>
          <p:nvPr>
            <p:ph type="pic" sz="quarter" idx="18" hasCustomPrompt="1"/>
          </p:nvPr>
        </p:nvSpPr>
        <p:spPr bwMode="gray">
          <a:xfrm>
            <a:off x="6085153" y="4008507"/>
            <a:ext cx="548640" cy="548640"/>
          </a:xfrm>
        </p:spPr>
        <p:txBody>
          <a:bodyPr/>
          <a:lstStyle>
            <a:lvl1pPr>
              <a:defRPr sz="900"/>
            </a:lvl1pPr>
          </a:lstStyle>
          <a:p>
            <a:r>
              <a:rPr lang="en-US" dirty="0" smtClean="0"/>
              <a:t>Select box to add icon</a:t>
            </a:r>
            <a:endParaRPr 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ase Study">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a:lstStyle/>
          <a:p>
            <a:r>
              <a:rPr lang="en-US" dirty="0" smtClean="0"/>
              <a:t>Click icon to add picture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userDrawn="1"/>
        </p:nvSpPr>
        <p:spPr bwMode="gray">
          <a:xfrm>
            <a:off x="324000" y="6636183"/>
            <a:ext cx="176226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2012 SAP AG. All rights reserved.</a:t>
            </a:r>
          </a:p>
        </p:txBody>
      </p:sp>
      <p:sp>
        <p:nvSpPr>
          <p:cNvPr id="11" name="TextBox 10"/>
          <p:cNvSpPr txBox="1"/>
          <p:nvPr userDrawn="1"/>
        </p:nvSpPr>
        <p:spPr bwMode="gray">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22" name="Text Placeholder 21"/>
          <p:cNvSpPr>
            <a:spLocks noGrp="1"/>
          </p:cNvSpPr>
          <p:nvPr>
            <p:ph type="body" sz="quarter" idx="18" hasCustomPrompt="1"/>
          </p:nvPr>
        </p:nvSpPr>
        <p:spPr>
          <a:xfrm>
            <a:off x="411784" y="3186185"/>
            <a:ext cx="2094349" cy="2927614"/>
          </a:xfrm>
        </p:spPr>
        <p:txBody>
          <a:bodyPr/>
          <a:lstStyle>
            <a:lvl1pPr>
              <a:spcBef>
                <a:spcPts val="900"/>
              </a:spcBef>
              <a:defRPr sz="1400">
                <a:solidFill>
                  <a:schemeClr val="accent2"/>
                </a:solidFill>
              </a:defRPr>
            </a:lvl1pPr>
          </a:lstStyle>
          <a:p>
            <a:pPr lvl="0"/>
            <a:r>
              <a:rPr lang="en-US" dirty="0" smtClean="0"/>
              <a:t>Text sentence case</a:t>
            </a:r>
          </a:p>
        </p:txBody>
      </p:sp>
      <p:sp>
        <p:nvSpPr>
          <p:cNvPr id="25" name="Text Placeholder 24"/>
          <p:cNvSpPr>
            <a:spLocks noGrp="1"/>
          </p:cNvSpPr>
          <p:nvPr>
            <p:ph type="body" sz="quarter" idx="19" hasCustomPrompt="1"/>
          </p:nvPr>
        </p:nvSpPr>
        <p:spPr>
          <a:xfrm>
            <a:off x="3424237" y="4348480"/>
            <a:ext cx="5395761" cy="1764983"/>
          </a:xfrm>
        </p:spPr>
        <p:txBody>
          <a:bodyPr/>
          <a:lstStyle>
            <a:lvl1pPr>
              <a:spcBef>
                <a:spcPts val="900"/>
              </a:spcBef>
              <a:defRPr sz="1400"/>
            </a:lvl1pPr>
          </a:lstStyle>
          <a:p>
            <a:pPr lvl="0"/>
            <a:r>
              <a:rPr lang="en-US" dirty="0" smtClean="0"/>
              <a:t>Text sentence case</a:t>
            </a:r>
          </a:p>
        </p:txBody>
      </p:sp>
      <p:sp>
        <p:nvSpPr>
          <p:cNvPr id="27" name="Text Placeholder 26"/>
          <p:cNvSpPr>
            <a:spLocks noGrp="1"/>
          </p:cNvSpPr>
          <p:nvPr>
            <p:ph type="body" sz="quarter" idx="20" hasCustomPrompt="1"/>
          </p:nvPr>
        </p:nvSpPr>
        <p:spPr>
          <a:xfrm>
            <a:off x="3427566" y="2653677"/>
            <a:ext cx="677073" cy="356339"/>
          </a:xfrm>
        </p:spPr>
        <p:txBody>
          <a:bodyPr anchor="ctr" anchorCtr="0"/>
          <a:lstStyle>
            <a:lvl1pPr>
              <a:spcBef>
                <a:spcPts val="1800"/>
              </a:spcBef>
              <a:defRPr sz="2400" b="1" baseline="0">
                <a:solidFill>
                  <a:schemeClr val="tx1"/>
                </a:solidFill>
              </a:defRPr>
            </a:lvl1pPr>
          </a:lstStyle>
          <a:p>
            <a:pPr lvl="0"/>
            <a:r>
              <a:rPr lang="en-US" dirty="0" smtClean="0"/>
              <a:t>#%</a:t>
            </a:r>
          </a:p>
        </p:txBody>
      </p:sp>
      <p:sp>
        <p:nvSpPr>
          <p:cNvPr id="18" name="Text Placeholder 26"/>
          <p:cNvSpPr>
            <a:spLocks noGrp="1"/>
          </p:cNvSpPr>
          <p:nvPr>
            <p:ph type="body" sz="quarter" idx="21" hasCustomPrompt="1"/>
          </p:nvPr>
        </p:nvSpPr>
        <p:spPr>
          <a:xfrm>
            <a:off x="4104640" y="2653677"/>
            <a:ext cx="4715357" cy="356339"/>
          </a:xfrm>
        </p:spPr>
        <p:txBody>
          <a:bodyPr anchor="ctr" anchorCtr="0"/>
          <a:lstStyle>
            <a:lvl1pPr>
              <a:spcBef>
                <a:spcPts val="1800"/>
              </a:spcBef>
              <a:defRPr sz="1400" b="0" baseline="0">
                <a:solidFill>
                  <a:schemeClr val="tx1"/>
                </a:solidFill>
              </a:defRPr>
            </a:lvl1pPr>
          </a:lstStyle>
          <a:p>
            <a:pPr lvl="0"/>
            <a:r>
              <a:rPr lang="en-US" dirty="0" smtClean="0"/>
              <a:t>text all lower case</a:t>
            </a:r>
          </a:p>
        </p:txBody>
      </p:sp>
      <p:sp>
        <p:nvSpPr>
          <p:cNvPr id="19" name="Text Placeholder 26"/>
          <p:cNvSpPr>
            <a:spLocks noGrp="1"/>
          </p:cNvSpPr>
          <p:nvPr>
            <p:ph type="body" sz="quarter" idx="22" hasCustomPrompt="1"/>
          </p:nvPr>
        </p:nvSpPr>
        <p:spPr>
          <a:xfrm>
            <a:off x="3427566" y="3348666"/>
            <a:ext cx="677073" cy="356339"/>
          </a:xfrm>
        </p:spPr>
        <p:txBody>
          <a:bodyPr anchor="ctr" anchorCtr="0"/>
          <a:lstStyle>
            <a:lvl1pPr>
              <a:spcBef>
                <a:spcPts val="1800"/>
              </a:spcBef>
              <a:defRPr sz="2400" b="1" baseline="0">
                <a:solidFill>
                  <a:schemeClr val="tx1"/>
                </a:solidFill>
              </a:defRPr>
            </a:lvl1pPr>
          </a:lstStyle>
          <a:p>
            <a:pPr lvl="0"/>
            <a:r>
              <a:rPr lang="en-US" dirty="0" smtClean="0"/>
              <a:t>#%</a:t>
            </a:r>
          </a:p>
        </p:txBody>
      </p:sp>
      <p:sp>
        <p:nvSpPr>
          <p:cNvPr id="20" name="Text Placeholder 26"/>
          <p:cNvSpPr>
            <a:spLocks noGrp="1"/>
          </p:cNvSpPr>
          <p:nvPr>
            <p:ph type="body" sz="quarter" idx="23" hasCustomPrompt="1"/>
          </p:nvPr>
        </p:nvSpPr>
        <p:spPr>
          <a:xfrm>
            <a:off x="4104640" y="3348666"/>
            <a:ext cx="4715357" cy="356339"/>
          </a:xfrm>
        </p:spPr>
        <p:txBody>
          <a:bodyPr anchor="ctr" anchorCtr="0"/>
          <a:lstStyle>
            <a:lvl1pPr>
              <a:spcBef>
                <a:spcPts val="1800"/>
              </a:spcBef>
              <a:defRPr sz="1400" b="0" baseline="0">
                <a:solidFill>
                  <a:schemeClr val="tx1"/>
                </a:solidFill>
              </a:defRPr>
            </a:lvl1pPr>
          </a:lstStyle>
          <a:p>
            <a:pPr lvl="0"/>
            <a:r>
              <a:rPr lang="en-US" dirty="0" smtClean="0"/>
              <a:t>text all lower case</a:t>
            </a:r>
          </a:p>
        </p:txBody>
      </p:sp>
      <p:sp>
        <p:nvSpPr>
          <p:cNvPr id="16" name="Picture Placeholder 15"/>
          <p:cNvSpPr>
            <a:spLocks noGrp="1"/>
          </p:cNvSpPr>
          <p:nvPr>
            <p:ph type="pic" sz="quarter" idx="26" hasCustomPrompt="1"/>
          </p:nvPr>
        </p:nvSpPr>
        <p:spPr bwMode="gray">
          <a:xfrm>
            <a:off x="2850441" y="2620545"/>
            <a:ext cx="427855" cy="424069"/>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800"/>
            </a:lvl1pPr>
          </a:lstStyle>
          <a:p>
            <a:r>
              <a:rPr lang="en-US" dirty="0" smtClean="0"/>
              <a:t>Select box to add icon</a:t>
            </a:r>
          </a:p>
        </p:txBody>
      </p:sp>
      <p:sp>
        <p:nvSpPr>
          <p:cNvPr id="17" name="Picture Placeholder 15"/>
          <p:cNvSpPr>
            <a:spLocks noGrp="1"/>
          </p:cNvSpPr>
          <p:nvPr>
            <p:ph type="pic" sz="quarter" idx="27" hasCustomPrompt="1"/>
          </p:nvPr>
        </p:nvSpPr>
        <p:spPr bwMode="gray">
          <a:xfrm>
            <a:off x="2850441" y="3314801"/>
            <a:ext cx="427855" cy="424069"/>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800"/>
            </a:lvl1pPr>
          </a:lstStyle>
          <a:p>
            <a:r>
              <a:rPr lang="en-US" dirty="0" smtClean="0"/>
              <a:t>Select box to add icon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Strategies">
    <p:spTree>
      <p:nvGrpSpPr>
        <p:cNvPr id="1" name=""/>
        <p:cNvGrpSpPr/>
        <p:nvPr/>
      </p:nvGrpSpPr>
      <p:grpSpPr>
        <a:xfrm>
          <a:off x="0" y="0"/>
          <a:ext cx="0" cy="0"/>
          <a:chOff x="0" y="0"/>
          <a:chExt cx="0" cy="0"/>
        </a:xfrm>
      </p:grpSpPr>
      <p:sp>
        <p:nvSpPr>
          <p:cNvPr id="28" name="Picture Placeholder 27"/>
          <p:cNvSpPr>
            <a:spLocks noGrp="1"/>
          </p:cNvSpPr>
          <p:nvPr>
            <p:ph type="pic" sz="quarter" idx="15" hasCustomPrompt="1"/>
          </p:nvPr>
        </p:nvSpPr>
        <p:spPr>
          <a:xfrm>
            <a:off x="323850" y="1970088"/>
            <a:ext cx="2392363" cy="1420812"/>
          </a:xfrm>
          <a:noFill/>
        </p:spPr>
        <p:txBody>
          <a:bodyPr/>
          <a:lstStyle/>
          <a:p>
            <a:r>
              <a:rPr lang="en-US" dirty="0" smtClean="0"/>
              <a:t>Illustration</a:t>
            </a:r>
            <a:endParaRPr lang="en-US" dirty="0"/>
          </a:p>
        </p:txBody>
      </p:sp>
      <p:sp>
        <p:nvSpPr>
          <p:cNvPr id="12" name="Text Placeholder 9"/>
          <p:cNvSpPr>
            <a:spLocks noGrp="1"/>
          </p:cNvSpPr>
          <p:nvPr>
            <p:ph type="body" sz="quarter" idx="12" hasCustomPrompt="1"/>
          </p:nvPr>
        </p:nvSpPr>
        <p:spPr bwMode="gray">
          <a:xfrm>
            <a:off x="6428227" y="3706213"/>
            <a:ext cx="2391774" cy="2186587"/>
          </a:xfrm>
        </p:spPr>
        <p:txBody>
          <a:bodyPr anchor="t" anchorCtr="0"/>
          <a:lstStyle>
            <a:lvl1pPr>
              <a:defRPr sz="1800"/>
            </a:lvl1pPr>
          </a:lstStyle>
          <a:p>
            <a:pPr lvl="0"/>
            <a:r>
              <a:rPr lang="en-US" dirty="0" smtClean="0"/>
              <a:t>Text sentence case</a:t>
            </a:r>
          </a:p>
        </p:txBody>
      </p:sp>
      <p:sp>
        <p:nvSpPr>
          <p:cNvPr id="25" name="Text Placeholder 9"/>
          <p:cNvSpPr>
            <a:spLocks noGrp="1"/>
          </p:cNvSpPr>
          <p:nvPr>
            <p:ph type="body" sz="quarter" idx="13" hasCustomPrompt="1"/>
          </p:nvPr>
        </p:nvSpPr>
        <p:spPr bwMode="gray">
          <a:xfrm>
            <a:off x="3373895" y="3706213"/>
            <a:ext cx="2391774" cy="2186587"/>
          </a:xfrm>
        </p:spPr>
        <p:txBody>
          <a:bodyPr anchor="t" anchorCtr="0"/>
          <a:lstStyle>
            <a:lvl1pPr>
              <a:defRPr sz="1800"/>
            </a:lvl1pPr>
          </a:lstStyle>
          <a:p>
            <a:pPr lvl="0"/>
            <a:r>
              <a:rPr lang="en-US" dirty="0" smtClean="0"/>
              <a:t>Text sentence case</a:t>
            </a:r>
          </a:p>
        </p:txBody>
      </p:sp>
      <p:sp>
        <p:nvSpPr>
          <p:cNvPr id="26" name="Text Placeholder 9"/>
          <p:cNvSpPr>
            <a:spLocks noGrp="1"/>
          </p:cNvSpPr>
          <p:nvPr>
            <p:ph type="body" sz="quarter" idx="14" hasCustomPrompt="1"/>
          </p:nvPr>
        </p:nvSpPr>
        <p:spPr bwMode="gray">
          <a:xfrm>
            <a:off x="324003" y="3706213"/>
            <a:ext cx="2391774" cy="2186587"/>
          </a:xfrm>
        </p:spPr>
        <p:txBody>
          <a:bodyPr anchor="t" anchorCtr="0"/>
          <a:lstStyle>
            <a:lvl1pPr>
              <a:defRPr sz="1800"/>
            </a:lvl1pPr>
          </a:lstStyle>
          <a:p>
            <a:pPr lvl="0"/>
            <a:r>
              <a:rPr lang="en-US" dirty="0" smtClean="0"/>
              <a:t>Text sentence case</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9" name="Picture Placeholder 27"/>
          <p:cNvSpPr>
            <a:spLocks noGrp="1"/>
          </p:cNvSpPr>
          <p:nvPr>
            <p:ph type="pic" sz="quarter" idx="16" hasCustomPrompt="1"/>
          </p:nvPr>
        </p:nvSpPr>
        <p:spPr>
          <a:xfrm>
            <a:off x="3373306" y="1970088"/>
            <a:ext cx="2392363" cy="1420812"/>
          </a:xfrm>
          <a:noFill/>
        </p:spPr>
        <p:txBody>
          <a:bodyPr/>
          <a:lstStyle/>
          <a:p>
            <a:r>
              <a:rPr lang="en-US" dirty="0" smtClean="0"/>
              <a:t>Illustration</a:t>
            </a:r>
            <a:endParaRPr lang="en-US" dirty="0"/>
          </a:p>
        </p:txBody>
      </p:sp>
      <p:sp>
        <p:nvSpPr>
          <p:cNvPr id="30" name="Picture Placeholder 27"/>
          <p:cNvSpPr>
            <a:spLocks noGrp="1"/>
          </p:cNvSpPr>
          <p:nvPr>
            <p:ph type="pic" sz="quarter" idx="17" hasCustomPrompt="1"/>
          </p:nvPr>
        </p:nvSpPr>
        <p:spPr>
          <a:xfrm>
            <a:off x="6428227" y="1970088"/>
            <a:ext cx="2392363" cy="1420812"/>
          </a:xfrm>
          <a:noFill/>
        </p:spPr>
        <p:txBody>
          <a:bodyPr/>
          <a:lstStyle>
            <a:lvl1pPr>
              <a:defRPr/>
            </a:lvl1pPr>
          </a:lstStyle>
          <a:p>
            <a:r>
              <a:rPr lang="en-US" dirty="0" smtClean="0"/>
              <a:t>Illustration</a:t>
            </a:r>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Tree>
    <p:extLst>
      <p:ext uri="{BB962C8B-B14F-4D97-AF65-F5344CB8AC3E}">
        <p14:creationId xmlns:p14="http://schemas.microsoft.com/office/powerpoint/2010/main" val="22167580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4" name="Title Placeholder 1"/>
          <p:cNvSpPr>
            <a:spLocks noGrp="1"/>
          </p:cNvSpPr>
          <p:nvPr>
            <p:ph type="title"/>
          </p:nvPr>
        </p:nvSpPr>
        <p:spPr bwMode="gray">
          <a:xfrm>
            <a:off x="324000" y="748627"/>
            <a:ext cx="8496000" cy="466814"/>
          </a:xfrm>
          <a:prstGeom prst="rect">
            <a:avLst/>
          </a:prstGeom>
        </p:spPr>
        <p:txBody>
          <a:bodyPr vert="horz" lIns="0" tIns="0" rIns="0" bIns="0" rtlCol="0" anchor="t" anchorCtr="0">
            <a:noAutofit/>
          </a:bodyPr>
          <a:lstStyle/>
          <a:p>
            <a:r>
              <a:rPr lang="en-US" noProof="0" dirty="0" smtClean="0"/>
              <a:t>Insert page title</a:t>
            </a:r>
            <a:endParaRPr lang="en-US" noProof="0" dirty="0"/>
          </a:p>
        </p:txBody>
      </p:sp>
      <p:graphicFrame>
        <p:nvGraphicFramePr>
          <p:cNvPr id="3" name="Table 2"/>
          <p:cNvGraphicFramePr>
            <a:graphicFrameLocks noGrp="1"/>
          </p:cNvGraphicFramePr>
          <p:nvPr>
            <p:extLst>
              <p:ext uri="{D42A27DB-BD31-4B8C-83A1-F6EECF244321}">
                <p14:modId xmlns:p14="http://schemas.microsoft.com/office/powerpoint/2010/main" val="2938162011"/>
              </p:ext>
            </p:extLst>
          </p:nvPr>
        </p:nvGraphicFramePr>
        <p:xfrm>
          <a:off x="327021" y="33337"/>
          <a:ext cx="8483600" cy="518160"/>
        </p:xfrm>
        <a:graphic>
          <a:graphicData uri="http://schemas.openxmlformats.org/drawingml/2006/table">
            <a:tbl>
              <a:tblPr firstRow="1" bandRow="1">
                <a:tableStyleId>{2D5ABB26-0587-4C30-8999-92F81FD0307C}</a:tableStyleId>
              </a:tblPr>
              <a:tblGrid>
                <a:gridCol w="1462440"/>
                <a:gridCol w="702116"/>
                <a:gridCol w="702116"/>
                <a:gridCol w="702116"/>
                <a:gridCol w="702116"/>
                <a:gridCol w="702116"/>
                <a:gridCol w="702116"/>
                <a:gridCol w="702116"/>
                <a:gridCol w="702116"/>
                <a:gridCol w="702116"/>
                <a:gridCol w="702116"/>
              </a:tblGrid>
              <a:tr h="518160">
                <a:tc>
                  <a:txBody>
                    <a:bodyPr/>
                    <a:lstStyle/>
                    <a:p>
                      <a:pPr marL="0" indent="0"/>
                      <a:r>
                        <a:rPr lang="en-US" sz="2800" b="1" dirty="0" smtClean="0"/>
                        <a:t>Top 10</a:t>
                      </a:r>
                      <a:endParaRPr lang="en-US" sz="2800" b="1" dirty="0"/>
                    </a:p>
                  </a:txBody>
                  <a:tcPr marL="0">
                    <a:lnT w="76200" cap="flat" cmpd="sng" algn="ctr">
                      <a:solidFill>
                        <a:schemeClr val="accent1"/>
                      </a:solidFill>
                      <a:prstDash val="solid"/>
                      <a:round/>
                      <a:headEnd type="none" w="med" len="med"/>
                      <a:tailEnd type="none" w="med" len="med"/>
                    </a:lnT>
                    <a:noFill/>
                  </a:tcPr>
                </a:tc>
                <a:tc>
                  <a:txBody>
                    <a:bodyPr/>
                    <a:lstStyle/>
                    <a:p>
                      <a:r>
                        <a:rPr lang="en-US" sz="1600" dirty="0" smtClean="0"/>
                        <a:t>1</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2</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3</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4</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5</a:t>
                      </a:r>
                      <a:endParaRPr lang="en-US" sz="1600" dirty="0"/>
                    </a:p>
                  </a:txBody>
                  <a:tcPr marT="73152">
                    <a:lnT w="76200" cap="flat" cmpd="sng" algn="ctr">
                      <a:solidFill>
                        <a:schemeClr val="accent1"/>
                      </a:solidFill>
                      <a:prstDash val="solid"/>
                      <a:round/>
                      <a:headEnd type="none" w="med" len="med"/>
                      <a:tailEnd type="none" w="med" len="med"/>
                    </a:lnT>
                    <a:solidFill>
                      <a:schemeClr val="accent1"/>
                    </a:solidFill>
                  </a:tcPr>
                </a:tc>
                <a:tc>
                  <a:txBody>
                    <a:bodyPr/>
                    <a:lstStyle/>
                    <a:p>
                      <a:r>
                        <a:rPr lang="en-US" sz="1600" dirty="0" smtClean="0"/>
                        <a:t>6</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7</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8</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9</a:t>
                      </a:r>
                      <a:endParaRPr lang="en-US" sz="1600" dirty="0"/>
                    </a:p>
                  </a:txBody>
                  <a:tcPr marT="73152">
                    <a:lnT w="76200" cap="flat" cmpd="sng" algn="ctr">
                      <a:solidFill>
                        <a:schemeClr val="accent1"/>
                      </a:solidFill>
                      <a:prstDash val="solid"/>
                      <a:round/>
                      <a:headEnd type="none" w="med" len="med"/>
                      <a:tailEnd type="none" w="med" len="med"/>
                    </a:lnT>
                    <a:noFill/>
                  </a:tcPr>
                </a:tc>
                <a:tc>
                  <a:txBody>
                    <a:bodyPr/>
                    <a:lstStyle/>
                    <a:p>
                      <a:r>
                        <a:rPr lang="en-US" sz="1600" dirty="0" smtClean="0"/>
                        <a:t>10</a:t>
                      </a:r>
                      <a:endParaRPr lang="en-US" sz="1600" dirty="0"/>
                    </a:p>
                  </a:txBody>
                  <a:tcPr marT="73152">
                    <a:lnT w="76200" cap="flat" cmpd="sng" algn="ctr">
                      <a:solidFill>
                        <a:schemeClr val="accent1"/>
                      </a:solidFill>
                      <a:prstDash val="solid"/>
                      <a:round/>
                      <a:headEnd type="none" w="med" len="med"/>
                      <a:tailEnd type="none" w="med" len="med"/>
                    </a:lnT>
                    <a:noFill/>
                  </a:tcPr>
                </a:tc>
              </a:tr>
            </a:tbl>
          </a:graphicData>
        </a:graphic>
      </p:graphicFrame>
      <p:cxnSp>
        <p:nvCxnSpPr>
          <p:cNvPr id="5" name="Straight Connector 4"/>
          <p:cNvCxnSpPr/>
          <p:nvPr/>
        </p:nvCxnSpPr>
        <p:spPr>
          <a:xfrm>
            <a:off x="324000" y="739604"/>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36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dirty="0" smtClean="0"/>
              <a:t>Alternate Presentation Title</a:t>
            </a:r>
            <a:br>
              <a:rPr lang="en-US" dirty="0" smtClean="0"/>
            </a:br>
            <a:r>
              <a:rPr lang="en-US"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2400"/>
              </a:spcBef>
              <a:spcAft>
                <a:spcPts val="0"/>
              </a:spcAft>
              <a:buClr>
                <a:schemeClr val="accent1"/>
              </a:buClr>
              <a:buSzPct val="80000"/>
              <a:buFontTx/>
              <a:buNone/>
              <a:tabLst/>
              <a:defRPr b="0"/>
            </a:lvl1pPr>
            <a:lvl2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2pPr>
            <a:lvl3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3pPr>
            <a:lvl4pPr marL="171450" indent="-171450">
              <a:spcBef>
                <a:spcPts val="600"/>
              </a:spcBef>
              <a:buClr>
                <a:schemeClr val="accent1"/>
              </a:buClr>
              <a:buFont typeface="Wingdings" pitchFamily="2" charset="2"/>
              <a:buChar char=""/>
              <a:defRPr sz="1800"/>
            </a:lvl4pPr>
          </a:lstStyle>
          <a:p>
            <a:pPr lvl="1"/>
            <a:r>
              <a:rPr lang="en-US" dirty="0" smtClean="0"/>
              <a:t>Agenda Item/Divider Headline</a:t>
            </a:r>
          </a:p>
          <a:p>
            <a:pPr lvl="3"/>
            <a:r>
              <a:rPr lang="en-US" dirty="0" smtClean="0"/>
              <a:t>Details</a:t>
            </a:r>
          </a:p>
          <a:p>
            <a:endParaRPr lang="en-US" dirty="0" smtClean="0"/>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gray">
          <a:xfrm>
            <a:off x="324000" y="6636183"/>
            <a:ext cx="176226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All rights reserved.</a:t>
            </a:r>
          </a:p>
        </p:txBody>
      </p:sp>
      <p:sp>
        <p:nvSpPr>
          <p:cNvPr id="34" name="TextBox 33"/>
          <p:cNvSpPr txBox="1"/>
          <p:nvPr/>
        </p:nvSpPr>
        <p:spPr bwMode="gray">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7" r:id="rId2"/>
    <p:sldLayoutId id="2147483698" r:id="rId3"/>
    <p:sldLayoutId id="2147483699" r:id="rId4"/>
    <p:sldLayoutId id="2147483704" r:id="rId5"/>
    <p:sldLayoutId id="2147483689" r:id="rId6"/>
    <p:sldLayoutId id="2147483702" r:id="rId7"/>
    <p:sldLayoutId id="2147483684" r:id="rId8"/>
    <p:sldLayoutId id="2147483665" r:id="rId9"/>
    <p:sldLayoutId id="2147483739" r:id="rId10"/>
    <p:sldLayoutId id="2147483683" r:id="rId11"/>
    <p:sldLayoutId id="2147483723" r:id="rId12"/>
    <p:sldLayoutId id="2147483724" r:id="rId13"/>
    <p:sldLayoutId id="2147483686" r:id="rId14"/>
    <p:sldLayoutId id="2147483669" r:id="rId15"/>
    <p:sldLayoutId id="2147483691" r:id="rId16"/>
    <p:sldLayoutId id="2147483720" r:id="rId17"/>
    <p:sldLayoutId id="2147483721" r:id="rId18"/>
    <p:sldLayoutId id="2147483722" r:id="rId19"/>
    <p:sldLayoutId id="2147483688" r:id="rId20"/>
    <p:sldLayoutId id="2147483703" r:id="rId21"/>
    <p:sldLayoutId id="2147483725" r:id="rId22"/>
    <p:sldLayoutId id="2147483692" r:id="rId23"/>
    <p:sldLayoutId id="2147483728" r:id="rId24"/>
    <p:sldLayoutId id="2147483732" r:id="rId25"/>
    <p:sldLayoutId id="2147483735" r:id="rId26"/>
    <p:sldLayoutId id="2147483736" r:id="rId27"/>
    <p:sldLayoutId id="2147483719" r:id="rId28"/>
    <p:sldLayoutId id="2147483712" r:id="rId29"/>
    <p:sldLayoutId id="2147483713" r:id="rId30"/>
    <p:sldLayoutId id="2147483714" r:id="rId31"/>
    <p:sldLayoutId id="2147483717" r:id="rId32"/>
    <p:sldLayoutId id="2147483716" r:id="rId33"/>
    <p:sldLayoutId id="2147483711" r:id="rId34"/>
    <p:sldLayoutId id="2147483737" r:id="rId35"/>
    <p:sldLayoutId id="2147483738" r:id="rId36"/>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jpeg"/><Relationship Id="rId3" Type="http://schemas.openxmlformats.org/officeDocument/2006/relationships/image" Target="../media/image4.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tiff"/><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9.tiff"/><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4.xml"/><Relationship Id="rId16"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jpe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0.jpeg"/><Relationship Id="rId3" Type="http://schemas.openxmlformats.org/officeDocument/2006/relationships/tags" Target="../tags/tag3.xml"/><Relationship Id="rId21" Type="http://schemas.microsoft.com/office/2007/relationships/hdphoto" Target="../media/hdphoto2.wd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9.xml"/><Relationship Id="rId2" Type="http://schemas.openxmlformats.org/officeDocument/2006/relationships/tags" Target="../tags/tag2.xml"/><Relationship Id="rId16" Type="http://schemas.openxmlformats.org/officeDocument/2006/relationships/slideLayout" Target="../slideLayouts/slideLayout23.xml"/><Relationship Id="rId20" Type="http://schemas.openxmlformats.org/officeDocument/2006/relationships/image" Target="../media/image10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microsoft.com/office/2007/relationships/hdphoto" Target="../media/hdphoto1.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04.jpeg"/></Relationships>
</file>

<file path=ppt/slides/_rels/slide2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06.gif"/></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wmf"/><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1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118.gif"/></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tiff"/><Relationship Id="rId10" Type="http://schemas.openxmlformats.org/officeDocument/2006/relationships/image" Target="../media/image36.jpeg"/><Relationship Id="rId4" Type="http://schemas.openxmlformats.org/officeDocument/2006/relationships/image" Target="../media/image30.tiff"/><Relationship Id="rId9"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descr="\\.psf\Host\Users\eric\Graphic Tank\Stream of Light Fullscreen.jpg"/>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4115" y="6039852"/>
            <a:ext cx="1293087" cy="640266"/>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p:nvPr>
        </p:nvSpPr>
        <p:spPr/>
        <p:txBody>
          <a:bodyPr/>
          <a:lstStyle/>
          <a:p>
            <a:pPr lvl="0"/>
            <a:r>
              <a:rPr lang="en-US" sz="2800" dirty="0" smtClean="0"/>
              <a:t>SAP HANA in Healthcare: </a:t>
            </a:r>
            <a:br>
              <a:rPr lang="en-US" sz="2800" dirty="0" smtClean="0"/>
            </a:br>
            <a:r>
              <a:rPr lang="en-US" sz="2800" dirty="0" smtClean="0"/>
              <a:t>Real-Time Big Data Analysis   </a:t>
            </a:r>
            <a:endParaRPr lang="en-US" sz="2800" dirty="0"/>
          </a:p>
        </p:txBody>
      </p:sp>
      <p:sp>
        <p:nvSpPr>
          <p:cNvPr id="10" name="Subtitle 9"/>
          <p:cNvSpPr>
            <a:spLocks noGrp="1"/>
          </p:cNvSpPr>
          <p:nvPr>
            <p:ph type="subTitle" idx="1"/>
          </p:nvPr>
        </p:nvSpPr>
        <p:spPr/>
        <p:txBody>
          <a:bodyPr/>
          <a:lstStyle/>
          <a:p>
            <a:pPr lvl="0">
              <a:defRPr/>
            </a:pPr>
            <a:r>
              <a:rPr lang="en-US" sz="1800" dirty="0"/>
              <a:t>David P. Delaney, MD</a:t>
            </a:r>
          </a:p>
          <a:p>
            <a:pPr lvl="0">
              <a:defRPr/>
            </a:pPr>
            <a:r>
              <a:rPr lang="en-US" dirty="0"/>
              <a:t>Chief Medical Officer</a:t>
            </a:r>
          </a:p>
          <a:p>
            <a:pPr lvl="0">
              <a:defRPr/>
            </a:pPr>
            <a:r>
              <a:rPr lang="en-US" dirty="0"/>
              <a:t>SAP </a:t>
            </a:r>
            <a:r>
              <a:rPr lang="en-US" dirty="0" smtClean="0"/>
              <a:t>America</a:t>
            </a:r>
            <a:endParaRPr lang="en-US" dirty="0"/>
          </a:p>
        </p:txBody>
      </p:sp>
      <p:pic>
        <p:nvPicPr>
          <p:cNvPr id="16" name="Picture 4" descr="C:\Documents and Settings\I031008\Desktop\Service_Request_Dashboard.jpg"/>
          <p:cNvPicPr>
            <a:picLocks noChangeAspect="1" noChangeArrowheads="1"/>
          </p:cNvPicPr>
          <p:nvPr/>
        </p:nvPicPr>
        <p:blipFill>
          <a:blip r:embed="rId5" cstate="screen">
            <a:clrChange>
              <a:clrFrom>
                <a:srgbClr val="FFFFFF"/>
              </a:clrFrom>
              <a:clrTo>
                <a:srgbClr val="FFFFFF">
                  <a:alpha val="0"/>
                </a:srgbClr>
              </a:clrTo>
            </a:clrChange>
            <a:lum bright="51000" contrast="-63000"/>
          </a:blip>
          <a:stretch>
            <a:fillRect/>
          </a:stretch>
        </p:blipFill>
        <p:spPr bwMode="auto">
          <a:xfrm>
            <a:off x="5525756" y="1846555"/>
            <a:ext cx="2526113" cy="1891336"/>
          </a:xfrm>
          <a:prstGeom prst="rect">
            <a:avLst/>
          </a:prstGeom>
          <a:noFill/>
          <a:ln w="12700" algn="ctr">
            <a:noFill/>
            <a:miter lim="800000"/>
            <a:headEnd/>
            <a:tailEnd/>
          </a:ln>
        </p:spPr>
      </p:pic>
      <p:pic>
        <p:nvPicPr>
          <p:cNvPr id="17" name="Picture 5"/>
          <p:cNvPicPr>
            <a:picLocks noChangeAspect="1" noChangeArrowheads="1"/>
          </p:cNvPicPr>
          <p:nvPr/>
        </p:nvPicPr>
        <p:blipFill>
          <a:blip r:embed="rId6" cstate="screen">
            <a:clrChange>
              <a:clrFrom>
                <a:srgbClr val="FFFFFF"/>
              </a:clrFrom>
              <a:clrTo>
                <a:srgbClr val="FFFFFF">
                  <a:alpha val="0"/>
                </a:srgbClr>
              </a:clrTo>
            </a:clrChange>
            <a:lum bright="51000" contrast="-72000"/>
          </a:blip>
          <a:srcRect/>
          <a:stretch>
            <a:fillRect/>
          </a:stretch>
        </p:blipFill>
        <p:spPr bwMode="auto">
          <a:xfrm>
            <a:off x="6033906" y="4597855"/>
            <a:ext cx="2482260" cy="1186109"/>
          </a:xfrm>
          <a:prstGeom prst="rect">
            <a:avLst/>
          </a:prstGeom>
          <a:noFill/>
          <a:ln w="12700" algn="ctr">
            <a:noFill/>
            <a:miter lim="800000"/>
            <a:headEnd/>
            <a:tailEnd/>
          </a:ln>
        </p:spPr>
      </p:pic>
      <p:grpSp>
        <p:nvGrpSpPr>
          <p:cNvPr id="13" name="Group 12"/>
          <p:cNvGrpSpPr/>
          <p:nvPr/>
        </p:nvGrpSpPr>
        <p:grpSpPr>
          <a:xfrm>
            <a:off x="209523" y="2787588"/>
            <a:ext cx="6409094" cy="3873533"/>
            <a:chOff x="209523" y="3308685"/>
            <a:chExt cx="6409094" cy="3352436"/>
          </a:xfrm>
        </p:grpSpPr>
        <p:pic>
          <p:nvPicPr>
            <p:cNvPr id="15" name="Picture 2" descr="\\.psf\Host\Users\eric\Dolphin\5685 SAP X14\world map\ist2_3031173-detail-shiny-world-map.jpg"/>
            <p:cNvPicPr>
              <a:picLocks noChangeAspect="1" noChangeArrowheads="1"/>
            </p:cNvPicPr>
            <p:nvPr/>
          </p:nvPicPr>
          <p:blipFill>
            <a:blip r:embed="rId7" cstate="screen">
              <a:lum bright="27000" contrast="-32000"/>
            </a:blip>
            <a:srcRect/>
            <a:stretch>
              <a:fillRect/>
            </a:stretch>
          </p:blipFill>
          <p:spPr bwMode="auto">
            <a:xfrm>
              <a:off x="1318249" y="3480160"/>
              <a:ext cx="3243229" cy="1368565"/>
            </a:xfrm>
            <a:prstGeom prst="roundRect">
              <a:avLst>
                <a:gd name="adj" fmla="val 31468"/>
              </a:avLst>
            </a:prstGeom>
            <a:noFill/>
            <a:effectLst>
              <a:softEdge rad="317500"/>
            </a:effectLst>
          </p:spPr>
        </p:pic>
        <p:sp>
          <p:nvSpPr>
            <p:cNvPr id="21" name="Oval 20"/>
            <p:cNvSpPr/>
            <p:nvPr/>
          </p:nvSpPr>
          <p:spPr bwMode="gray">
            <a:xfrm>
              <a:off x="4889858" y="3977579"/>
              <a:ext cx="1564487" cy="1300090"/>
            </a:xfrm>
            <a:prstGeom prst="ellipse">
              <a:avLst/>
            </a:prstGeom>
            <a:noFill/>
            <a:ln w="15875" cmpd="sng" algn="ctr">
              <a:solidFill>
                <a:schemeClr val="tx2">
                  <a:alpha val="38000"/>
                </a:schemeClr>
              </a:solid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lang="en-US" dirty="0" smtClean="0"/>
            </a:p>
          </p:txBody>
        </p:sp>
        <p:sp>
          <p:nvSpPr>
            <p:cNvPr id="22" name="Oval 21"/>
            <p:cNvSpPr/>
            <p:nvPr/>
          </p:nvSpPr>
          <p:spPr bwMode="gray">
            <a:xfrm>
              <a:off x="5120620" y="4169343"/>
              <a:ext cx="1102963" cy="916563"/>
            </a:xfrm>
            <a:prstGeom prst="ellipse">
              <a:avLst/>
            </a:prstGeom>
            <a:noFill/>
            <a:ln w="15875" cmpd="sng" algn="ctr">
              <a:solidFill>
                <a:schemeClr val="tx2">
                  <a:alpha val="75000"/>
                </a:schemeClr>
              </a:solid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lang="en-US" dirty="0" smtClean="0"/>
            </a:p>
          </p:txBody>
        </p:sp>
        <p:sp>
          <p:nvSpPr>
            <p:cNvPr id="23" name="Oval 22"/>
            <p:cNvSpPr/>
            <p:nvPr/>
          </p:nvSpPr>
          <p:spPr bwMode="gray">
            <a:xfrm>
              <a:off x="5570408" y="4530117"/>
              <a:ext cx="219029" cy="182013"/>
            </a:xfrm>
            <a:prstGeom prst="ellipse">
              <a:avLst/>
            </a:prstGeom>
            <a:gradFill flip="none" rotWithShape="1">
              <a:gsLst>
                <a:gs pos="0">
                  <a:schemeClr val="bg1"/>
                </a:gs>
                <a:gs pos="100000">
                  <a:srgbClr val="FFBC13">
                    <a:alpha val="52000"/>
                  </a:srgbClr>
                </a:gs>
              </a:gsLst>
              <a:path path="circle">
                <a:fillToRect l="50000" t="50000" r="50000" b="50000"/>
              </a:path>
              <a:tileRect/>
            </a:gradFill>
            <a:ln w="15875" cmpd="sng" algn="ctr">
              <a:solidFill>
                <a:schemeClr val="accent1">
                  <a:alpha val="36000"/>
                </a:schemeClr>
              </a:solidFill>
              <a:miter lim="800000"/>
              <a:headEnd/>
              <a:tailEnd/>
            </a:ln>
            <a:effectLst>
              <a:glow rad="228600">
                <a:schemeClr val="accent1">
                  <a:satMod val="175000"/>
                  <a:alpha val="40000"/>
                </a:schemeClr>
              </a:glow>
            </a:effectLst>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Block Arc 23"/>
            <p:cNvSpPr/>
            <p:nvPr/>
          </p:nvSpPr>
          <p:spPr bwMode="gray">
            <a:xfrm>
              <a:off x="4905502" y="3991645"/>
              <a:ext cx="1564487" cy="1300090"/>
            </a:xfrm>
            <a:prstGeom prst="blockArc">
              <a:avLst>
                <a:gd name="adj1" fmla="val 10800000"/>
                <a:gd name="adj2" fmla="val 15198045"/>
                <a:gd name="adj3" fmla="val 8239"/>
              </a:avLst>
            </a:prstGeom>
            <a:solidFill>
              <a:schemeClr val="tx2">
                <a:alpha val="52000"/>
              </a:schemeClr>
            </a:solidFill>
            <a:ln w="9525" algn="ctr">
              <a:no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Block Arc 24"/>
            <p:cNvSpPr/>
            <p:nvPr/>
          </p:nvSpPr>
          <p:spPr bwMode="gray">
            <a:xfrm>
              <a:off x="4725585" y="3864541"/>
              <a:ext cx="1893032" cy="1570964"/>
            </a:xfrm>
            <a:prstGeom prst="blockArc">
              <a:avLst>
                <a:gd name="adj1" fmla="val 14372837"/>
                <a:gd name="adj2" fmla="val 18083418"/>
                <a:gd name="adj3" fmla="val 15442"/>
              </a:avLst>
            </a:prstGeom>
            <a:solidFill>
              <a:schemeClr val="tx2">
                <a:alpha val="53000"/>
              </a:schemeClr>
            </a:solidFill>
            <a:ln w="9525" algn="ctr">
              <a:no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Block Arc 25"/>
            <p:cNvSpPr/>
            <p:nvPr/>
          </p:nvSpPr>
          <p:spPr bwMode="gray">
            <a:xfrm rot="7664310">
              <a:off x="5094005" y="4003615"/>
              <a:ext cx="997619" cy="1181246"/>
            </a:xfrm>
            <a:prstGeom prst="blockArc">
              <a:avLst>
                <a:gd name="adj1" fmla="val 14372837"/>
                <a:gd name="adj2" fmla="val 19187793"/>
                <a:gd name="adj3" fmla="val 32520"/>
              </a:avLst>
            </a:prstGeom>
            <a:solidFill>
              <a:schemeClr val="tx2">
                <a:alpha val="27000"/>
              </a:schemeClr>
            </a:solidFill>
            <a:ln w="9525" algn="ctr">
              <a:no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Block Arc 26"/>
            <p:cNvSpPr/>
            <p:nvPr/>
          </p:nvSpPr>
          <p:spPr bwMode="gray">
            <a:xfrm rot="5846447">
              <a:off x="5094473" y="3941776"/>
              <a:ext cx="1214495" cy="1438041"/>
            </a:xfrm>
            <a:prstGeom prst="blockArc">
              <a:avLst>
                <a:gd name="adj1" fmla="val 18363699"/>
                <a:gd name="adj2" fmla="val 20254216"/>
                <a:gd name="adj3" fmla="val 44819"/>
              </a:avLst>
            </a:prstGeom>
            <a:solidFill>
              <a:schemeClr val="tx2">
                <a:alpha val="27000"/>
              </a:schemeClr>
            </a:solidFill>
            <a:ln w="9525" algn="ctr">
              <a:noFill/>
              <a:miter lim="800000"/>
              <a:headEnd/>
              <a:tailEnd/>
            </a:ln>
          </p:spPr>
          <p:txBody>
            <a:bodyPr lIns="90000" tIns="72000" rIns="90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8" name="Straight Connector 27"/>
            <p:cNvCxnSpPr>
              <a:stCxn id="23" idx="2"/>
              <a:endCxn id="44" idx="3"/>
            </p:cNvCxnSpPr>
            <p:nvPr/>
          </p:nvCxnSpPr>
          <p:spPr>
            <a:xfrm flipH="1">
              <a:off x="2286000" y="4621124"/>
              <a:ext cx="3284408" cy="1161603"/>
            </a:xfrm>
            <a:prstGeom prst="line">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2"/>
              <a:endCxn id="47" idx="3"/>
            </p:cNvCxnSpPr>
            <p:nvPr/>
          </p:nvCxnSpPr>
          <p:spPr>
            <a:xfrm flipH="1" flipV="1">
              <a:off x="1535131" y="3813106"/>
              <a:ext cx="4035277" cy="808018"/>
            </a:xfrm>
            <a:prstGeom prst="line">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2"/>
            </p:cNvCxnSpPr>
            <p:nvPr/>
          </p:nvCxnSpPr>
          <p:spPr>
            <a:xfrm flipH="1">
              <a:off x="3068053" y="4621124"/>
              <a:ext cx="2502355" cy="154257"/>
            </a:xfrm>
            <a:prstGeom prst="line">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3"/>
              <a:endCxn id="56" idx="3"/>
            </p:cNvCxnSpPr>
            <p:nvPr/>
          </p:nvCxnSpPr>
          <p:spPr>
            <a:xfrm flipH="1">
              <a:off x="3732849" y="4685475"/>
              <a:ext cx="1869635" cy="1503695"/>
            </a:xfrm>
            <a:prstGeom prst="line">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grpSp>
          <p:nvGrpSpPr>
            <p:cNvPr id="3" name="Group 21"/>
            <p:cNvGrpSpPr/>
            <p:nvPr/>
          </p:nvGrpSpPr>
          <p:grpSpPr>
            <a:xfrm>
              <a:off x="1535066" y="5157710"/>
              <a:ext cx="750934" cy="1252508"/>
              <a:chOff x="6634751" y="2152486"/>
              <a:chExt cx="2045473" cy="3674358"/>
            </a:xfrm>
          </p:grpSpPr>
          <p:grpSp>
            <p:nvGrpSpPr>
              <p:cNvPr id="4" name="Group 24"/>
              <p:cNvGrpSpPr/>
              <p:nvPr/>
            </p:nvGrpSpPr>
            <p:grpSpPr>
              <a:xfrm>
                <a:off x="6634751" y="2152486"/>
                <a:ext cx="2045473" cy="3674358"/>
                <a:chOff x="5653991" y="2533337"/>
                <a:chExt cx="2110012" cy="3793360"/>
              </a:xfrm>
            </p:grpSpPr>
            <p:pic>
              <p:nvPicPr>
                <p:cNvPr id="43" name="Picture 2" descr="\\.psf\Host\Users\eric\Graphic Tank\SmartPhone Devices.ti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653991" y="5194092"/>
                  <a:ext cx="2110012" cy="1132605"/>
                </a:xfrm>
                <a:prstGeom prst="rect">
                  <a:avLst/>
                </a:prstGeom>
                <a:noFill/>
                <a:effectLst>
                  <a:reflection blurRad="6350" stA="52000" endA="300" endPos="35000" dir="5400000" sy="-100000" algn="bl" rotWithShape="0"/>
                </a:effectLst>
              </p:spPr>
            </p:pic>
            <p:pic>
              <p:nvPicPr>
                <p:cNvPr id="44" name="Picture 2" descr="\\.psf\Host\Users\eric\Graphic Tank\SmartPhone Devices.tif"/>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653991" y="2533337"/>
                  <a:ext cx="2110012" cy="3785865"/>
                </a:xfrm>
                <a:prstGeom prst="rect">
                  <a:avLst/>
                </a:prstGeom>
                <a:noFill/>
              </p:spPr>
            </p:pic>
          </p:grpSp>
          <p:pic>
            <p:nvPicPr>
              <p:cNvPr id="42" name="Picture 8" descr="AnalyticsChar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862337" y="2603048"/>
                <a:ext cx="1626433" cy="2413416"/>
              </a:xfrm>
              <a:prstGeom prst="rect">
                <a:avLst/>
              </a:prstGeom>
              <a:noFill/>
              <a:ln w="9525">
                <a:noFill/>
                <a:miter lim="800000"/>
                <a:headEnd/>
                <a:tailEnd/>
              </a:ln>
              <a:effectLst>
                <a:innerShdw blurRad="114300">
                  <a:prstClr val="black"/>
                </a:innerShdw>
              </a:effectLst>
            </p:spPr>
          </p:pic>
        </p:grpSp>
        <p:grpSp>
          <p:nvGrpSpPr>
            <p:cNvPr id="5" name="Group 13"/>
            <p:cNvGrpSpPr/>
            <p:nvPr/>
          </p:nvGrpSpPr>
          <p:grpSpPr>
            <a:xfrm>
              <a:off x="209523" y="3308685"/>
              <a:ext cx="1474899" cy="1094274"/>
              <a:chOff x="4865264" y="3211842"/>
              <a:chExt cx="3770736" cy="3188957"/>
            </a:xfrm>
          </p:grpSpPr>
          <p:grpSp>
            <p:nvGrpSpPr>
              <p:cNvPr id="8" name="Group 19"/>
              <p:cNvGrpSpPr/>
              <p:nvPr/>
            </p:nvGrpSpPr>
            <p:grpSpPr>
              <a:xfrm>
                <a:off x="4865264" y="3211842"/>
                <a:ext cx="3770736" cy="3188957"/>
                <a:chOff x="2009633" y="1353295"/>
                <a:chExt cx="5178151" cy="4051210"/>
              </a:xfrm>
            </p:grpSpPr>
            <p:pic>
              <p:nvPicPr>
                <p:cNvPr id="48" name="Picture 4" descr="\\.psf\Host\Users\eric\Graphic Tank\iPad Large.tif"/>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16200000">
                  <a:off x="2573104" y="789824"/>
                  <a:ext cx="4051210" cy="5178151"/>
                </a:xfrm>
                <a:prstGeom prst="rect">
                  <a:avLst/>
                </a:prstGeom>
                <a:noFill/>
              </p:spPr>
            </p:pic>
            <p:pic>
              <p:nvPicPr>
                <p:cNvPr id="49" name="Picture 5" descr="\\.psf\Host\Users\eric\Graphic Tank\Sybase on iPad.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16200000">
                  <a:off x="3061431" y="1312264"/>
                  <a:ext cx="3106711" cy="4132286"/>
                </a:xfrm>
                <a:prstGeom prst="rect">
                  <a:avLst/>
                </a:prstGeom>
                <a:noFill/>
                <a:effectLst>
                  <a:innerShdw blurRad="114300">
                    <a:prstClr val="black"/>
                  </a:innerShdw>
                </a:effectLst>
              </p:spPr>
            </p:pic>
          </p:grpSp>
          <p:pic>
            <p:nvPicPr>
              <p:cNvPr id="47" name="Picture 2" descr="\\.psf\Host\Users\eric\Dolphin\5685 SAP X14\Thierry Screenshots 9_3\Explorer\Explorer.JP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212171" y="3541031"/>
                <a:ext cx="3042153" cy="2281615"/>
              </a:xfrm>
              <a:prstGeom prst="rect">
                <a:avLst/>
              </a:prstGeom>
              <a:noFill/>
              <a:effectLst>
                <a:innerShdw blurRad="114300">
                  <a:prstClr val="black"/>
                </a:innerShdw>
              </a:effectLst>
            </p:spPr>
          </p:pic>
        </p:grpSp>
        <p:pic>
          <p:nvPicPr>
            <p:cNvPr id="56" name="Picture 55" descr="9.Move the needle.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885243" y="5717219"/>
              <a:ext cx="847606" cy="943902"/>
            </a:xfrm>
            <a:prstGeom prst="rect">
              <a:avLst/>
            </a:prstGeom>
          </p:spPr>
        </p:pic>
      </p:grpSp>
    </p:spTree>
    <p:extLst>
      <p:ext uri="{BB962C8B-B14F-4D97-AF65-F5344CB8AC3E}">
        <p14:creationId xmlns:p14="http://schemas.microsoft.com/office/powerpoint/2010/main" val="415268289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72" name="Rectangle 71"/>
          <p:cNvSpPr/>
          <p:nvPr/>
        </p:nvSpPr>
        <p:spPr bwMode="gray">
          <a:xfrm>
            <a:off x="3207" y="1727"/>
            <a:ext cx="9144000" cy="7020510"/>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sp>
        <p:nvSpPr>
          <p:cNvPr id="73" name="Rectangle 72"/>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smtClean="0">
                <a:solidFill>
                  <a:srgbClr val="F0AB00"/>
                </a:solidFill>
              </a:rPr>
              <a:t>Agenda</a:t>
            </a:r>
            <a:endParaRPr lang="en-US" sz="2800" dirty="0">
              <a:solidFill>
                <a:srgbClr val="F0AB00"/>
              </a:solidFill>
            </a:endParaRPr>
          </a:p>
        </p:txBody>
      </p:sp>
      <p:sp>
        <p:nvSpPr>
          <p:cNvPr id="17" name="Text Placeholder 2"/>
          <p:cNvSpPr>
            <a:spLocks noGrp="1"/>
          </p:cNvSpPr>
          <p:nvPr>
            <p:ph type="body" sz="quarter" idx="10"/>
          </p:nvPr>
        </p:nvSpPr>
        <p:spPr>
          <a:xfrm>
            <a:off x="324000" y="1692000"/>
            <a:ext cx="8494713" cy="3831818"/>
          </a:xfrm>
        </p:spPr>
        <p:txBody>
          <a:bodyPr/>
          <a:lstStyle/>
          <a:p>
            <a:pPr lvl="1"/>
            <a:r>
              <a:rPr lang="en-US" sz="2400" dirty="0">
                <a:solidFill>
                  <a:schemeClr val="bg1"/>
                </a:solidFill>
              </a:rPr>
              <a:t>Our POV on Healthcare and Big Data </a:t>
            </a:r>
          </a:p>
          <a:p>
            <a:r>
              <a:rPr lang="en-US" sz="2400" b="1" dirty="0">
                <a:solidFill>
                  <a:schemeClr val="bg1"/>
                </a:solidFill>
              </a:rPr>
              <a:t>SAP HANA Innovations</a:t>
            </a:r>
          </a:p>
          <a:p>
            <a:r>
              <a:rPr lang="en-US" sz="2400" dirty="0">
                <a:solidFill>
                  <a:schemeClr val="bg1"/>
                </a:solidFill>
              </a:rPr>
              <a:t>SAP HANA Transformational Impact at Customers</a:t>
            </a:r>
          </a:p>
          <a:p>
            <a:r>
              <a:rPr lang="en-US" sz="2400" dirty="0" smtClean="0">
                <a:solidFill>
                  <a:schemeClr val="bg1"/>
                </a:solidFill>
              </a:rPr>
              <a:t>Summary</a:t>
            </a:r>
            <a:endParaRPr lang="en-US" sz="2400" dirty="0">
              <a:solidFill>
                <a:schemeClr val="bg1"/>
              </a:solidFill>
            </a:endParaRPr>
          </a:p>
        </p:txBody>
      </p:sp>
      <p:cxnSp>
        <p:nvCxnSpPr>
          <p:cNvPr id="7" name="Straight Connector 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62746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chemeClr val="accent1"/>
                </a:solidFill>
              </a:rPr>
              <a:t>Modern </a:t>
            </a:r>
            <a:r>
              <a:rPr lang="en-US" sz="2800" dirty="0" smtClean="0">
                <a:solidFill>
                  <a:schemeClr val="accent1"/>
                </a:solidFill>
              </a:rPr>
              <a:t>hardware and software architecture</a:t>
            </a:r>
            <a:r>
              <a:rPr lang="en-US" dirty="0" smtClean="0">
                <a:solidFill>
                  <a:schemeClr val="bg2"/>
                </a:solidFill>
              </a:rPr>
              <a:t/>
            </a:r>
            <a:br>
              <a:rPr lang="en-US" dirty="0" smtClean="0">
                <a:solidFill>
                  <a:schemeClr val="bg2"/>
                </a:solidFill>
              </a:rPr>
            </a:br>
            <a:r>
              <a:rPr lang="en-US" sz="2000" b="0" dirty="0" smtClean="0">
                <a:solidFill>
                  <a:schemeClr val="bg1"/>
                </a:solidFill>
              </a:rPr>
              <a:t>Provided opportunities to re-design DBMS to reduce latency</a:t>
            </a:r>
            <a:endParaRPr lang="en-US" sz="2000" b="0" dirty="0">
              <a:solidFill>
                <a:schemeClr val="bg1"/>
              </a:solidFill>
            </a:endParaRPr>
          </a:p>
        </p:txBody>
      </p:sp>
      <p:grpSp>
        <p:nvGrpSpPr>
          <p:cNvPr id="7" name="Group 6"/>
          <p:cNvGrpSpPr/>
          <p:nvPr/>
        </p:nvGrpSpPr>
        <p:grpSpPr>
          <a:xfrm>
            <a:off x="0" y="1342417"/>
            <a:ext cx="8793230" cy="1831892"/>
            <a:chOff x="0" y="1342417"/>
            <a:chExt cx="8793230" cy="1831892"/>
          </a:xfrm>
        </p:grpSpPr>
        <p:sp>
          <p:nvSpPr>
            <p:cNvPr id="114" name="Rounded Rectangle 113"/>
            <p:cNvSpPr/>
            <p:nvPr/>
          </p:nvSpPr>
          <p:spPr bwMode="gray">
            <a:xfrm>
              <a:off x="949795" y="1342417"/>
              <a:ext cx="7843435" cy="1831892"/>
            </a:xfrm>
            <a:prstGeom prst="roundRect">
              <a:avLst>
                <a:gd name="adj" fmla="val 0"/>
              </a:avLst>
            </a:prstGeom>
            <a:gradFill>
              <a:gsLst>
                <a:gs pos="2000">
                  <a:schemeClr val="bg1">
                    <a:lumMod val="95000"/>
                    <a:alpha val="70000"/>
                  </a:schemeClr>
                </a:gs>
                <a:gs pos="100000">
                  <a:schemeClr val="bg1">
                    <a:lumMod val="75000"/>
                    <a:alpha val="70000"/>
                  </a:schemeClr>
                </a:gs>
              </a:gsLst>
              <a:lin ang="5400000" scaled="1"/>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18" name="TextBox 117"/>
            <p:cNvSpPr txBox="1"/>
            <p:nvPr/>
          </p:nvSpPr>
          <p:spPr>
            <a:xfrm>
              <a:off x="0" y="2086888"/>
              <a:ext cx="949795" cy="26161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100" b="1" kern="0" dirty="0" smtClean="0">
                  <a:solidFill>
                    <a:schemeClr val="bg1"/>
                  </a:solidFill>
                  <a:ea typeface="Arial Unicode MS" pitchFamily="34" charset="-128"/>
                  <a:cs typeface="Arial Unicode MS" pitchFamily="34" charset="-128"/>
                </a:rPr>
                <a:t>CPU</a:t>
              </a:r>
            </a:p>
          </p:txBody>
        </p:sp>
      </p:grpSp>
      <p:sp>
        <p:nvSpPr>
          <p:cNvPr id="95" name="Rectangle 94"/>
          <p:cNvSpPr/>
          <p:nvPr/>
        </p:nvSpPr>
        <p:spPr bwMode="gray">
          <a:xfrm>
            <a:off x="333498" y="0"/>
            <a:ext cx="8477015" cy="15060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nvGrpSpPr>
          <p:cNvPr id="2" name="Group 1"/>
          <p:cNvGrpSpPr/>
          <p:nvPr/>
        </p:nvGrpSpPr>
        <p:grpSpPr>
          <a:xfrm>
            <a:off x="0" y="5656036"/>
            <a:ext cx="7545033" cy="903655"/>
            <a:chOff x="0" y="5656036"/>
            <a:chExt cx="7545033" cy="903655"/>
          </a:xfrm>
        </p:grpSpPr>
        <p:sp>
          <p:nvSpPr>
            <p:cNvPr id="298" name="Rounded Rectangle 297"/>
            <p:cNvSpPr/>
            <p:nvPr/>
          </p:nvSpPr>
          <p:spPr bwMode="gray">
            <a:xfrm>
              <a:off x="2120410" y="5656036"/>
              <a:ext cx="5424623" cy="903655"/>
            </a:xfrm>
            <a:prstGeom prst="roundRect">
              <a:avLst>
                <a:gd name="adj" fmla="val 0"/>
              </a:avLst>
            </a:prstGeom>
            <a:gradFill>
              <a:gsLst>
                <a:gs pos="2000">
                  <a:schemeClr val="bg1">
                    <a:lumMod val="95000"/>
                    <a:alpha val="70000"/>
                  </a:schemeClr>
                </a:gs>
                <a:gs pos="100000">
                  <a:schemeClr val="bg1">
                    <a:lumMod val="75000"/>
                    <a:alpha val="70000"/>
                  </a:schemeClr>
                </a:gs>
              </a:gsLst>
              <a:lin ang="5400000" scaled="1"/>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47" name="TextBox 46"/>
            <p:cNvSpPr txBox="1"/>
            <p:nvPr/>
          </p:nvSpPr>
          <p:spPr>
            <a:xfrm>
              <a:off x="0" y="5996884"/>
              <a:ext cx="949795" cy="26161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100" b="1" kern="0" dirty="0" smtClean="0">
                  <a:solidFill>
                    <a:schemeClr val="bg1"/>
                  </a:solidFill>
                  <a:ea typeface="Arial Unicode MS" pitchFamily="34" charset="-128"/>
                  <a:cs typeface="Arial Unicode MS" pitchFamily="34" charset="-128"/>
                </a:rPr>
                <a:t>STORAGE</a:t>
              </a:r>
            </a:p>
          </p:txBody>
        </p:sp>
      </p:grpSp>
      <p:grpSp>
        <p:nvGrpSpPr>
          <p:cNvPr id="3" name="Group 2"/>
          <p:cNvGrpSpPr/>
          <p:nvPr/>
        </p:nvGrpSpPr>
        <p:grpSpPr>
          <a:xfrm>
            <a:off x="3207" y="3816060"/>
            <a:ext cx="8790023" cy="1208378"/>
            <a:chOff x="3207" y="3816060"/>
            <a:chExt cx="8790023" cy="1208378"/>
          </a:xfrm>
        </p:grpSpPr>
        <p:sp>
          <p:nvSpPr>
            <p:cNvPr id="231" name="Rounded Rectangle 230"/>
            <p:cNvSpPr/>
            <p:nvPr/>
          </p:nvSpPr>
          <p:spPr bwMode="gray">
            <a:xfrm>
              <a:off x="949795" y="3816060"/>
              <a:ext cx="7843435" cy="1208378"/>
            </a:xfrm>
            <a:prstGeom prst="roundRect">
              <a:avLst>
                <a:gd name="adj" fmla="val 0"/>
              </a:avLst>
            </a:prstGeom>
            <a:gradFill>
              <a:gsLst>
                <a:gs pos="2000">
                  <a:schemeClr val="bg1">
                    <a:lumMod val="95000"/>
                    <a:alpha val="70000"/>
                  </a:schemeClr>
                </a:gs>
                <a:gs pos="100000">
                  <a:schemeClr val="bg1">
                    <a:lumMod val="75000"/>
                    <a:alpha val="70000"/>
                  </a:schemeClr>
                </a:gs>
              </a:gsLst>
              <a:lin ang="5400000" scaled="1"/>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8" name="TextBox 97"/>
            <p:cNvSpPr txBox="1"/>
            <p:nvPr/>
          </p:nvSpPr>
          <p:spPr>
            <a:xfrm>
              <a:off x="3207" y="4249934"/>
              <a:ext cx="946588" cy="26161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100" b="1" kern="0" dirty="0" smtClean="0">
                  <a:solidFill>
                    <a:schemeClr val="bg1"/>
                  </a:solidFill>
                  <a:ea typeface="Arial Unicode MS" pitchFamily="34" charset="-128"/>
                  <a:cs typeface="Arial Unicode MS" pitchFamily="34" charset="-128"/>
                </a:rPr>
                <a:t>MEMORY</a:t>
              </a:r>
            </a:p>
          </p:txBody>
        </p:sp>
      </p:grpSp>
      <p:grpSp>
        <p:nvGrpSpPr>
          <p:cNvPr id="26" name="Group 25"/>
          <p:cNvGrpSpPr/>
          <p:nvPr/>
        </p:nvGrpSpPr>
        <p:grpSpPr>
          <a:xfrm>
            <a:off x="6886093" y="4068962"/>
            <a:ext cx="1226681" cy="669722"/>
            <a:chOff x="5364843" y="2208773"/>
            <a:chExt cx="1226681" cy="669722"/>
          </a:xfrm>
        </p:grpSpPr>
        <p:pic>
          <p:nvPicPr>
            <p:cNvPr id="23" name="Picture 5" descr="\\psf\Home\Graphic Tank\HANA Building Blocks IN BRAND-6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91429" y="2208773"/>
              <a:ext cx="373511" cy="36174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5364843" y="2632274"/>
              <a:ext cx="1226681"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Compression</a:t>
              </a:r>
            </a:p>
          </p:txBody>
        </p:sp>
      </p:grpSp>
      <p:grpSp>
        <p:nvGrpSpPr>
          <p:cNvPr id="22" name="Group 21"/>
          <p:cNvGrpSpPr/>
          <p:nvPr/>
        </p:nvGrpSpPr>
        <p:grpSpPr>
          <a:xfrm>
            <a:off x="2920026" y="4155426"/>
            <a:ext cx="1096039" cy="689462"/>
            <a:chOff x="5520515" y="4341416"/>
            <a:chExt cx="1096039" cy="689462"/>
          </a:xfrm>
        </p:grpSpPr>
        <p:pic>
          <p:nvPicPr>
            <p:cNvPr id="30" name="Picture 8" descr="\\psf\Home\Graphic Tank\HANA Building Blocks IN BRAND-1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34871" y="4341416"/>
              <a:ext cx="692170" cy="257691"/>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5520515" y="4784657"/>
              <a:ext cx="1096039"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Partitioning</a:t>
              </a:r>
            </a:p>
          </p:txBody>
        </p:sp>
      </p:grpSp>
      <p:grpSp>
        <p:nvGrpSpPr>
          <p:cNvPr id="21" name="Group 20"/>
          <p:cNvGrpSpPr/>
          <p:nvPr/>
        </p:nvGrpSpPr>
        <p:grpSpPr>
          <a:xfrm>
            <a:off x="1717117" y="4116724"/>
            <a:ext cx="1096039" cy="881991"/>
            <a:chOff x="5362090" y="4927378"/>
            <a:chExt cx="1096039" cy="881991"/>
          </a:xfrm>
        </p:grpSpPr>
        <p:pic>
          <p:nvPicPr>
            <p:cNvPr id="31" name="Picture 9" descr="\\psf\Home\Graphic Tank\HANA Building Blocks IN BRAND-71.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54718"/>
            <a:stretch/>
          </p:blipFill>
          <p:spPr bwMode="auto">
            <a:xfrm>
              <a:off x="5742696" y="4927378"/>
              <a:ext cx="329184" cy="36174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5362090" y="5409259"/>
              <a:ext cx="1096039" cy="400110"/>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a:solidFill>
                    <a:srgbClr val="000000"/>
                  </a:solidFill>
                  <a:ea typeface="Arial Unicode MS" pitchFamily="34" charset="-128"/>
                  <a:cs typeface="Arial Unicode MS" pitchFamily="34" charset="-128"/>
                </a:rPr>
                <a:t>OLTP+OLAP </a:t>
              </a:r>
              <a:br>
                <a:rPr lang="en-US" sz="1000" kern="0" dirty="0">
                  <a:solidFill>
                    <a:srgbClr val="000000"/>
                  </a:solidFill>
                  <a:ea typeface="Arial Unicode MS" pitchFamily="34" charset="-128"/>
                  <a:cs typeface="Arial Unicode MS" pitchFamily="34" charset="-128"/>
                </a:rPr>
              </a:br>
              <a:r>
                <a:rPr lang="en-US" sz="1000" kern="0" dirty="0">
                  <a:solidFill>
                    <a:srgbClr val="000000"/>
                  </a:solidFill>
                  <a:ea typeface="Arial Unicode MS" pitchFamily="34" charset="-128"/>
                  <a:cs typeface="Arial Unicode MS" pitchFamily="34" charset="-128"/>
                </a:rPr>
                <a:t>in column Store</a:t>
              </a:r>
            </a:p>
          </p:txBody>
        </p:sp>
      </p:grpSp>
      <p:grpSp>
        <p:nvGrpSpPr>
          <p:cNvPr id="24" name="Group 23"/>
          <p:cNvGrpSpPr/>
          <p:nvPr/>
        </p:nvGrpSpPr>
        <p:grpSpPr>
          <a:xfrm>
            <a:off x="4105681" y="3998154"/>
            <a:ext cx="1369315" cy="877553"/>
            <a:chOff x="5397236" y="3481084"/>
            <a:chExt cx="1369315" cy="877553"/>
          </a:xfrm>
        </p:grpSpPr>
        <p:pic>
          <p:nvPicPr>
            <p:cNvPr id="27" name="Picture 6" descr="\\psf\Home\Graphic Tank\HANA Building Blocks IN BRAND-70.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02842" y="3481084"/>
              <a:ext cx="404750" cy="57192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397236" y="4112416"/>
              <a:ext cx="1369315"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Inset Only on Delta</a:t>
              </a:r>
            </a:p>
          </p:txBody>
        </p:sp>
      </p:grpSp>
      <p:grpSp>
        <p:nvGrpSpPr>
          <p:cNvPr id="25" name="Group 24"/>
          <p:cNvGrpSpPr/>
          <p:nvPr/>
        </p:nvGrpSpPr>
        <p:grpSpPr>
          <a:xfrm>
            <a:off x="5170662" y="3994541"/>
            <a:ext cx="1948336" cy="913483"/>
            <a:chOff x="4983254" y="2793969"/>
            <a:chExt cx="1948336" cy="913483"/>
          </a:xfrm>
        </p:grpSpPr>
        <p:pic>
          <p:nvPicPr>
            <p:cNvPr id="85" name="Picture 15" descr="\\psf\Home\Graphic Tank\HANA Building Blocks IN BRAND-36.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42492" y="2793969"/>
              <a:ext cx="538495" cy="477661"/>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4983254" y="3307342"/>
              <a:ext cx="1948336" cy="400110"/>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No </a:t>
              </a:r>
              <a:r>
                <a:rPr lang="en-US" sz="1000" kern="0" dirty="0">
                  <a:solidFill>
                    <a:srgbClr val="000000"/>
                  </a:solidFill>
                  <a:ea typeface="Arial Unicode MS" pitchFamily="34" charset="-128"/>
                  <a:cs typeface="Arial Unicode MS" pitchFamily="34" charset="-128"/>
                </a:rPr>
                <a:t> </a:t>
              </a:r>
              <a:r>
                <a:rPr lang="en-US" sz="1000" kern="0" dirty="0" smtClean="0">
                  <a:solidFill>
                    <a:srgbClr val="000000"/>
                  </a:solidFill>
                  <a:ea typeface="Arial Unicode MS" pitchFamily="34" charset="-128"/>
                  <a:cs typeface="Arial Unicode MS" pitchFamily="34" charset="-128"/>
                </a:rPr>
                <a:t>Aggregate tables </a:t>
              </a:r>
              <a:br>
                <a:rPr lang="en-US" sz="1000" kern="0" dirty="0" smtClean="0">
                  <a:solidFill>
                    <a:srgbClr val="000000"/>
                  </a:solidFill>
                  <a:ea typeface="Arial Unicode MS" pitchFamily="34" charset="-128"/>
                  <a:cs typeface="Arial Unicode MS" pitchFamily="34" charset="-128"/>
                </a:rPr>
              </a:br>
              <a:r>
                <a:rPr lang="en-US" sz="1000" kern="0" dirty="0" smtClean="0">
                  <a:solidFill>
                    <a:srgbClr val="000000"/>
                  </a:solidFill>
                  <a:ea typeface="Arial Unicode MS" pitchFamily="34" charset="-128"/>
                  <a:cs typeface="Arial Unicode MS" pitchFamily="34" charset="-128"/>
                </a:rPr>
                <a:t>(Dynamic Aggregation)</a:t>
              </a:r>
            </a:p>
          </p:txBody>
        </p:sp>
      </p:grpSp>
      <p:grpSp>
        <p:nvGrpSpPr>
          <p:cNvPr id="29" name="Group 28"/>
          <p:cNvGrpSpPr/>
          <p:nvPr/>
        </p:nvGrpSpPr>
        <p:grpSpPr>
          <a:xfrm>
            <a:off x="2799678" y="5772314"/>
            <a:ext cx="4068500" cy="735976"/>
            <a:chOff x="2537604" y="5772314"/>
            <a:chExt cx="4068500" cy="735976"/>
          </a:xfrm>
        </p:grpSpPr>
        <p:grpSp>
          <p:nvGrpSpPr>
            <p:cNvPr id="6" name="Group 5"/>
            <p:cNvGrpSpPr/>
            <p:nvPr/>
          </p:nvGrpSpPr>
          <p:grpSpPr>
            <a:xfrm>
              <a:off x="2537604" y="5772314"/>
              <a:ext cx="949735" cy="735976"/>
              <a:chOff x="1306410" y="1818231"/>
              <a:chExt cx="949735" cy="735976"/>
            </a:xfrm>
          </p:grpSpPr>
          <p:sp>
            <p:nvSpPr>
              <p:cNvPr id="64" name="TextBox 63"/>
              <p:cNvSpPr txBox="1"/>
              <p:nvPr/>
            </p:nvSpPr>
            <p:spPr>
              <a:xfrm>
                <a:off x="1306410" y="2307986"/>
                <a:ext cx="949735"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Solid State</a:t>
                </a:r>
              </a:p>
            </p:txBody>
          </p:sp>
          <p:pic>
            <p:nvPicPr>
              <p:cNvPr id="65" name="Picture 18" descr="\\psf\Home\Graphic Tank\Apps and Databases-0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51193" y="1818231"/>
                <a:ext cx="476352" cy="4821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095781" y="5772314"/>
              <a:ext cx="949735" cy="735976"/>
              <a:chOff x="1314501" y="3108232"/>
              <a:chExt cx="949735" cy="735976"/>
            </a:xfrm>
          </p:grpSpPr>
          <p:pic>
            <p:nvPicPr>
              <p:cNvPr id="66" name="Picture 18" descr="\\psf\Home\Graphic Tank\Apps and Databases-0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59284" y="3108232"/>
                <a:ext cx="476352" cy="48219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1314501" y="3597987"/>
                <a:ext cx="949735"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Flash</a:t>
                </a:r>
              </a:p>
            </p:txBody>
          </p:sp>
        </p:grpSp>
        <p:grpSp>
          <p:nvGrpSpPr>
            <p:cNvPr id="9" name="Group 8"/>
            <p:cNvGrpSpPr/>
            <p:nvPr/>
          </p:nvGrpSpPr>
          <p:grpSpPr>
            <a:xfrm>
              <a:off x="5656369" y="5772314"/>
              <a:ext cx="949735" cy="735976"/>
              <a:chOff x="1322336" y="4787114"/>
              <a:chExt cx="949735" cy="735976"/>
            </a:xfrm>
          </p:grpSpPr>
          <p:pic>
            <p:nvPicPr>
              <p:cNvPr id="67" name="Picture 18" descr="\\psf\Home\Graphic Tank\Apps and Databases-0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539687" y="4787114"/>
                <a:ext cx="476352" cy="482197"/>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1322336" y="5276869"/>
                <a:ext cx="949735" cy="246221"/>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HDD</a:t>
                </a:r>
              </a:p>
            </p:txBody>
          </p:sp>
        </p:grpSp>
      </p:grpSp>
      <p:grpSp>
        <p:nvGrpSpPr>
          <p:cNvPr id="12" name="Group 11"/>
          <p:cNvGrpSpPr/>
          <p:nvPr/>
        </p:nvGrpSpPr>
        <p:grpSpPr>
          <a:xfrm>
            <a:off x="4919919" y="1434661"/>
            <a:ext cx="3739872" cy="835010"/>
            <a:chOff x="4919919" y="1434661"/>
            <a:chExt cx="3739872" cy="835010"/>
          </a:xfrm>
        </p:grpSpPr>
        <p:sp>
          <p:nvSpPr>
            <p:cNvPr id="297" name="Rounded Rectangle 296"/>
            <p:cNvSpPr/>
            <p:nvPr/>
          </p:nvSpPr>
          <p:spPr bwMode="gray">
            <a:xfrm>
              <a:off x="4919919" y="1434661"/>
              <a:ext cx="3739872" cy="835010"/>
            </a:xfrm>
            <a:prstGeom prst="roundRect">
              <a:avLst>
                <a:gd name="adj" fmla="val 0"/>
              </a:avLst>
            </a:prstGeom>
            <a:solidFill>
              <a:schemeClr val="tx1">
                <a:lumMod val="85000"/>
                <a:lumOff val="15000"/>
              </a:schemeClr>
            </a:solidFill>
            <a:ln>
              <a:solidFill>
                <a:schemeClr val="bg2">
                  <a:lumMod val="50000"/>
                </a:schemeClr>
              </a:solidFill>
            </a:ln>
          </p:spPr>
          <p:txBody>
            <a:bodyPr wrap="square" rtlCol="0" anchor="ctr" anchorCtr="1">
              <a:noAutofit/>
            </a:bodyPr>
            <a:lstStyle/>
            <a:p>
              <a:pPr algn="ctr"/>
              <a:endParaRPr lang="en-US" sz="1200" dirty="0" smtClean="0">
                <a:solidFill>
                  <a:srgbClr val="FFFFFF"/>
                </a:solidFill>
                <a:cs typeface="Arial"/>
              </a:endParaRPr>
            </a:p>
          </p:txBody>
        </p:sp>
        <p:grpSp>
          <p:nvGrpSpPr>
            <p:cNvPr id="14" name="Group 13"/>
            <p:cNvGrpSpPr/>
            <p:nvPr/>
          </p:nvGrpSpPr>
          <p:grpSpPr>
            <a:xfrm>
              <a:off x="5140331" y="1551916"/>
              <a:ext cx="3245917" cy="618511"/>
              <a:chOff x="5718660" y="5000898"/>
              <a:chExt cx="3245917" cy="618511"/>
            </a:xfrm>
          </p:grpSpPr>
          <p:pic>
            <p:nvPicPr>
              <p:cNvPr id="221" name="Picture 13" descr="\\psf\Home\Graphic Tank\HANA Building Blocks IN BRAND-2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718660" y="5000898"/>
                <a:ext cx="1015019" cy="5715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2" name="TextBox 221"/>
              <p:cNvSpPr txBox="1"/>
              <p:nvPr/>
            </p:nvSpPr>
            <p:spPr>
              <a:xfrm>
                <a:off x="6803280" y="5011550"/>
                <a:ext cx="2161297" cy="607859"/>
              </a:xfrm>
              <a:prstGeom prst="rect">
                <a:avLst/>
              </a:prstGeom>
              <a:noFill/>
            </p:spPr>
            <p:txBody>
              <a:bodyPr wrap="square" rtlCol="0">
                <a:spAutoFit/>
              </a:bodyPr>
              <a:lstStyle/>
              <a:p>
                <a:pPr fontAlgn="base">
                  <a:spcBef>
                    <a:spcPts val="600"/>
                  </a:spcBef>
                  <a:spcAft>
                    <a:spcPct val="0"/>
                  </a:spcAft>
                  <a:buClr>
                    <a:srgbClr val="F0AB00"/>
                  </a:buClr>
                  <a:buSzPct val="80000"/>
                </a:pPr>
                <a:r>
                  <a:rPr lang="en-US" sz="1050" b="1" kern="0" dirty="0">
                    <a:solidFill>
                      <a:srgbClr val="0076CB"/>
                    </a:solidFill>
                    <a:ea typeface="Arial Unicode MS" pitchFamily="34" charset="-128"/>
                    <a:cs typeface="Arial Unicode MS" pitchFamily="34" charset="-128"/>
                  </a:rPr>
                  <a:t>64bit </a:t>
                </a:r>
                <a:r>
                  <a:rPr lang="en-US" sz="1050" b="1" kern="0" dirty="0" smtClean="0">
                    <a:solidFill>
                      <a:srgbClr val="0076CB"/>
                    </a:solidFill>
                    <a:ea typeface="Arial Unicode MS" pitchFamily="34" charset="-128"/>
                    <a:cs typeface="Arial Unicode MS" pitchFamily="34" charset="-128"/>
                  </a:rPr>
                  <a:t>address </a:t>
                </a:r>
                <a:r>
                  <a:rPr lang="en-US" sz="1050" b="1" kern="0" dirty="0">
                    <a:solidFill>
                      <a:srgbClr val="0076CB"/>
                    </a:solidFill>
                    <a:ea typeface="Arial Unicode MS" pitchFamily="34" charset="-128"/>
                    <a:cs typeface="Arial Unicode MS" pitchFamily="34" charset="-128"/>
                  </a:rPr>
                  <a:t>space </a:t>
                </a:r>
                <a:r>
                  <a:rPr lang="en-US" sz="900" b="1" kern="0" dirty="0" smtClean="0">
                    <a:solidFill>
                      <a:srgbClr val="FFC000"/>
                    </a:solidFill>
                    <a:ea typeface="Arial Unicode MS" pitchFamily="34" charset="-128"/>
                    <a:cs typeface="Arial Unicode MS" pitchFamily="34" charset="-128"/>
                  </a:rPr>
                  <a:t/>
                </a:r>
                <a:br>
                  <a:rPr lang="en-US" sz="900" b="1" kern="0" dirty="0" smtClean="0">
                    <a:solidFill>
                      <a:srgbClr val="FFC000"/>
                    </a:solidFill>
                    <a:ea typeface="Arial Unicode MS" pitchFamily="34" charset="-128"/>
                    <a:cs typeface="Arial Unicode MS" pitchFamily="34" charset="-128"/>
                  </a:rPr>
                </a:br>
                <a:r>
                  <a:rPr lang="en-US" sz="900" b="1" kern="0" dirty="0" smtClean="0">
                    <a:solidFill>
                      <a:srgbClr val="FFFFFF"/>
                    </a:solidFill>
                    <a:ea typeface="Arial Unicode MS" pitchFamily="34" charset="-128"/>
                    <a:cs typeface="Arial Unicode MS" pitchFamily="34" charset="-128"/>
                  </a:rPr>
                  <a:t>1 </a:t>
                </a:r>
                <a:r>
                  <a:rPr lang="en-US" sz="900" b="1" kern="0" dirty="0">
                    <a:solidFill>
                      <a:srgbClr val="FFFFFF"/>
                    </a:solidFill>
                    <a:ea typeface="Arial Unicode MS" pitchFamily="34" charset="-128"/>
                    <a:cs typeface="Arial Unicode MS" pitchFamily="34" charset="-128"/>
                  </a:rPr>
                  <a:t>TB in current servers</a:t>
                </a:r>
              </a:p>
              <a:p>
                <a:pPr fontAlgn="base">
                  <a:spcBef>
                    <a:spcPts val="600"/>
                  </a:spcBef>
                  <a:spcAft>
                    <a:spcPct val="0"/>
                  </a:spcAft>
                  <a:buClr>
                    <a:srgbClr val="F0AB00"/>
                  </a:buClr>
                  <a:buSzPct val="80000"/>
                </a:pPr>
                <a:r>
                  <a:rPr lang="en-US" sz="900" kern="0" dirty="0">
                    <a:solidFill>
                      <a:srgbClr val="FFFFFF"/>
                    </a:solidFill>
                    <a:ea typeface="Arial Unicode MS" pitchFamily="34" charset="-128"/>
                    <a:cs typeface="Arial Unicode MS" pitchFamily="34" charset="-128"/>
                  </a:rPr>
                  <a:t>Dramatic decline in price/performance</a:t>
                </a:r>
              </a:p>
            </p:txBody>
          </p:sp>
        </p:grpSp>
      </p:grpSp>
      <p:grpSp>
        <p:nvGrpSpPr>
          <p:cNvPr id="139" name="Group 138"/>
          <p:cNvGrpSpPr/>
          <p:nvPr/>
        </p:nvGrpSpPr>
        <p:grpSpPr>
          <a:xfrm>
            <a:off x="1386381" y="2486253"/>
            <a:ext cx="586327" cy="580493"/>
            <a:chOff x="10268714" y="2081495"/>
            <a:chExt cx="460309" cy="455729"/>
          </a:xfrm>
        </p:grpSpPr>
        <p:grpSp>
          <p:nvGrpSpPr>
            <p:cNvPr id="141" name="Group 140"/>
            <p:cNvGrpSpPr/>
            <p:nvPr/>
          </p:nvGrpSpPr>
          <p:grpSpPr>
            <a:xfrm>
              <a:off x="10268714" y="2081495"/>
              <a:ext cx="455729" cy="455729"/>
              <a:chOff x="6008248" y="4071640"/>
              <a:chExt cx="1589057" cy="1589057"/>
            </a:xfrm>
          </p:grpSpPr>
          <p:pic>
            <p:nvPicPr>
              <p:cNvPr id="143" name="Picture 14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144" name="Rounded Rectangle 143"/>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145" name="Oval 144"/>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146" name="Oval 145"/>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142" name="Rectangle 141"/>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140" name="Up-Down Arrow 139"/>
          <p:cNvSpPr/>
          <p:nvPr/>
        </p:nvSpPr>
        <p:spPr bwMode="gray">
          <a:xfrm rot="10800000">
            <a:off x="1226209" y="3148073"/>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33" name="Group 232"/>
          <p:cNvGrpSpPr/>
          <p:nvPr/>
        </p:nvGrpSpPr>
        <p:grpSpPr>
          <a:xfrm>
            <a:off x="2308628" y="2486254"/>
            <a:ext cx="586327" cy="580493"/>
            <a:chOff x="10268714" y="2081495"/>
            <a:chExt cx="460309" cy="455729"/>
          </a:xfrm>
        </p:grpSpPr>
        <p:grpSp>
          <p:nvGrpSpPr>
            <p:cNvPr id="235" name="Group 234"/>
            <p:cNvGrpSpPr/>
            <p:nvPr/>
          </p:nvGrpSpPr>
          <p:grpSpPr>
            <a:xfrm>
              <a:off x="10268714" y="2081495"/>
              <a:ext cx="455729" cy="455729"/>
              <a:chOff x="6008248" y="4071640"/>
              <a:chExt cx="1589057" cy="1589057"/>
            </a:xfrm>
          </p:grpSpPr>
          <p:pic>
            <p:nvPicPr>
              <p:cNvPr id="237" name="Picture 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38" name="Rounded Rectangle 237"/>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39" name="Oval 238"/>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40" name="Oval 239"/>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36" name="Rectangle 235"/>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34" name="Up-Down Arrow 233"/>
          <p:cNvSpPr/>
          <p:nvPr/>
        </p:nvSpPr>
        <p:spPr bwMode="gray">
          <a:xfrm rot="10800000">
            <a:off x="2148456" y="3148074"/>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42" name="Group 241"/>
          <p:cNvGrpSpPr/>
          <p:nvPr/>
        </p:nvGrpSpPr>
        <p:grpSpPr>
          <a:xfrm>
            <a:off x="3230432" y="2486255"/>
            <a:ext cx="586327" cy="580493"/>
            <a:chOff x="10268714" y="2081495"/>
            <a:chExt cx="460309" cy="455729"/>
          </a:xfrm>
        </p:grpSpPr>
        <p:grpSp>
          <p:nvGrpSpPr>
            <p:cNvPr id="244" name="Group 243"/>
            <p:cNvGrpSpPr/>
            <p:nvPr/>
          </p:nvGrpSpPr>
          <p:grpSpPr>
            <a:xfrm>
              <a:off x="10268714" y="2081495"/>
              <a:ext cx="455729" cy="455729"/>
              <a:chOff x="6008248" y="4071640"/>
              <a:chExt cx="1589057" cy="1589057"/>
            </a:xfrm>
          </p:grpSpPr>
          <p:pic>
            <p:nvPicPr>
              <p:cNvPr id="246" name="Picture 24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47" name="Rounded Rectangle 246"/>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48" name="Oval 247"/>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49" name="Oval 248"/>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45" name="Rectangle 244"/>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43" name="Up-Down Arrow 242"/>
          <p:cNvSpPr/>
          <p:nvPr/>
        </p:nvSpPr>
        <p:spPr bwMode="gray">
          <a:xfrm rot="10800000">
            <a:off x="3070260" y="3148075"/>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51" name="Group 250"/>
          <p:cNvGrpSpPr/>
          <p:nvPr/>
        </p:nvGrpSpPr>
        <p:grpSpPr>
          <a:xfrm>
            <a:off x="4152679" y="2486256"/>
            <a:ext cx="586327" cy="580493"/>
            <a:chOff x="10268714" y="2081495"/>
            <a:chExt cx="460309" cy="455729"/>
          </a:xfrm>
        </p:grpSpPr>
        <p:grpSp>
          <p:nvGrpSpPr>
            <p:cNvPr id="253" name="Group 252"/>
            <p:cNvGrpSpPr/>
            <p:nvPr/>
          </p:nvGrpSpPr>
          <p:grpSpPr>
            <a:xfrm>
              <a:off x="10268714" y="2081495"/>
              <a:ext cx="455729" cy="455729"/>
              <a:chOff x="6008248" y="4071640"/>
              <a:chExt cx="1589057" cy="1589057"/>
            </a:xfrm>
          </p:grpSpPr>
          <p:pic>
            <p:nvPicPr>
              <p:cNvPr id="255" name="Picture 2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56" name="Rounded Rectangle 255"/>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57" name="Oval 256"/>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58" name="Oval 257"/>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54" name="Rectangle 253"/>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52" name="Up-Down Arrow 251"/>
          <p:cNvSpPr/>
          <p:nvPr/>
        </p:nvSpPr>
        <p:spPr bwMode="gray">
          <a:xfrm rot="10800000">
            <a:off x="3992507" y="3148076"/>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88" name="Group 287"/>
          <p:cNvGrpSpPr/>
          <p:nvPr/>
        </p:nvGrpSpPr>
        <p:grpSpPr>
          <a:xfrm>
            <a:off x="5051578" y="2493853"/>
            <a:ext cx="586327" cy="580493"/>
            <a:chOff x="10268714" y="2081495"/>
            <a:chExt cx="460309" cy="455729"/>
          </a:xfrm>
        </p:grpSpPr>
        <p:grpSp>
          <p:nvGrpSpPr>
            <p:cNvPr id="290" name="Group 289"/>
            <p:cNvGrpSpPr/>
            <p:nvPr/>
          </p:nvGrpSpPr>
          <p:grpSpPr>
            <a:xfrm>
              <a:off x="10268714" y="2081495"/>
              <a:ext cx="455729" cy="455729"/>
              <a:chOff x="6008248" y="4071640"/>
              <a:chExt cx="1589057" cy="1589057"/>
            </a:xfrm>
          </p:grpSpPr>
          <p:pic>
            <p:nvPicPr>
              <p:cNvPr id="292" name="Picture 29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93" name="Rounded Rectangle 292"/>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94" name="Oval 293"/>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95" name="Oval 294"/>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91" name="Rectangle 290"/>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89" name="Up-Down Arrow 288"/>
          <p:cNvSpPr/>
          <p:nvPr/>
        </p:nvSpPr>
        <p:spPr bwMode="gray">
          <a:xfrm rot="10800000">
            <a:off x="4891406" y="3155673"/>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80" name="Group 279"/>
          <p:cNvGrpSpPr/>
          <p:nvPr/>
        </p:nvGrpSpPr>
        <p:grpSpPr>
          <a:xfrm>
            <a:off x="5973825" y="2493854"/>
            <a:ext cx="586327" cy="580493"/>
            <a:chOff x="10268714" y="2081495"/>
            <a:chExt cx="460309" cy="455729"/>
          </a:xfrm>
        </p:grpSpPr>
        <p:grpSp>
          <p:nvGrpSpPr>
            <p:cNvPr id="282" name="Group 281"/>
            <p:cNvGrpSpPr/>
            <p:nvPr/>
          </p:nvGrpSpPr>
          <p:grpSpPr>
            <a:xfrm>
              <a:off x="10268714" y="2081495"/>
              <a:ext cx="455729" cy="455729"/>
              <a:chOff x="6008248" y="4071640"/>
              <a:chExt cx="1589057" cy="1589057"/>
            </a:xfrm>
          </p:grpSpPr>
          <p:pic>
            <p:nvPicPr>
              <p:cNvPr id="284" name="Picture 28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85" name="Rounded Rectangle 284"/>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86" name="Oval 285"/>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87" name="Oval 286"/>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83" name="Rectangle 282"/>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81" name="Up-Down Arrow 280"/>
          <p:cNvSpPr/>
          <p:nvPr/>
        </p:nvSpPr>
        <p:spPr bwMode="gray">
          <a:xfrm rot="10800000">
            <a:off x="5813653" y="3155674"/>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72" name="Group 271"/>
          <p:cNvGrpSpPr/>
          <p:nvPr/>
        </p:nvGrpSpPr>
        <p:grpSpPr>
          <a:xfrm>
            <a:off x="6895629" y="2493855"/>
            <a:ext cx="586327" cy="580493"/>
            <a:chOff x="10268714" y="2081495"/>
            <a:chExt cx="460309" cy="455729"/>
          </a:xfrm>
        </p:grpSpPr>
        <p:grpSp>
          <p:nvGrpSpPr>
            <p:cNvPr id="274" name="Group 273"/>
            <p:cNvGrpSpPr/>
            <p:nvPr/>
          </p:nvGrpSpPr>
          <p:grpSpPr>
            <a:xfrm>
              <a:off x="10268714" y="2081495"/>
              <a:ext cx="455729" cy="455729"/>
              <a:chOff x="6008248" y="4071640"/>
              <a:chExt cx="1589057" cy="1589057"/>
            </a:xfrm>
          </p:grpSpPr>
          <p:pic>
            <p:nvPicPr>
              <p:cNvPr id="276" name="Picture 27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77" name="Rounded Rectangle 276"/>
              <p:cNvSpPr/>
              <p:nvPr/>
            </p:nvSpPr>
            <p:spPr bwMode="gray">
              <a:xfrm>
                <a:off x="6170211" y="4236443"/>
                <a:ext cx="1271447" cy="1222933"/>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78" name="Oval 277"/>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79" name="Oval 278"/>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75" name="Rectangle 274"/>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73" name="Up-Down Arrow 272"/>
          <p:cNvSpPr/>
          <p:nvPr/>
        </p:nvSpPr>
        <p:spPr bwMode="gray">
          <a:xfrm rot="10800000">
            <a:off x="6735457" y="3155675"/>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264" name="Group 263"/>
          <p:cNvGrpSpPr/>
          <p:nvPr/>
        </p:nvGrpSpPr>
        <p:grpSpPr>
          <a:xfrm>
            <a:off x="7817876" y="2493856"/>
            <a:ext cx="586327" cy="580493"/>
            <a:chOff x="10268714" y="2081495"/>
            <a:chExt cx="460309" cy="455729"/>
          </a:xfrm>
        </p:grpSpPr>
        <p:grpSp>
          <p:nvGrpSpPr>
            <p:cNvPr id="266" name="Group 265"/>
            <p:cNvGrpSpPr/>
            <p:nvPr/>
          </p:nvGrpSpPr>
          <p:grpSpPr>
            <a:xfrm>
              <a:off x="10268714" y="2081495"/>
              <a:ext cx="455729" cy="455729"/>
              <a:chOff x="6008248" y="4071640"/>
              <a:chExt cx="1589057" cy="1589057"/>
            </a:xfrm>
          </p:grpSpPr>
          <p:pic>
            <p:nvPicPr>
              <p:cNvPr id="268" name="Picture 26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269" name="Rounded Rectangle 268"/>
              <p:cNvSpPr/>
              <p:nvPr/>
            </p:nvSpPr>
            <p:spPr bwMode="gray">
              <a:xfrm>
                <a:off x="6170211" y="4236444"/>
                <a:ext cx="1271447" cy="1222932"/>
              </a:xfrm>
              <a:prstGeom prst="roundRect">
                <a:avLst>
                  <a:gd name="adj" fmla="val 3848"/>
                </a:avLst>
              </a:prstGeom>
              <a:solidFill>
                <a:srgbClr val="FFC00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err="1" smtClean="0">
                  <a:solidFill>
                    <a:srgbClr val="000000"/>
                  </a:solidFill>
                  <a:ea typeface="Arial Unicode MS" pitchFamily="34" charset="-128"/>
                  <a:cs typeface="Arial Unicode MS" pitchFamily="34" charset="-128"/>
                </a:endParaRPr>
              </a:p>
            </p:txBody>
          </p:sp>
          <p:sp>
            <p:nvSpPr>
              <p:cNvPr id="270" name="Oval 269"/>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sp>
            <p:nvSpPr>
              <p:cNvPr id="271" name="Oval 270"/>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000" dirty="0" smtClean="0">
                  <a:solidFill>
                    <a:srgbClr val="FFFFFF"/>
                  </a:solidFill>
                  <a:cs typeface="Arial"/>
                </a:endParaRPr>
              </a:p>
            </p:txBody>
          </p:sp>
        </p:grpSp>
        <p:sp>
          <p:nvSpPr>
            <p:cNvPr id="267" name="Rectangle 266"/>
            <p:cNvSpPr/>
            <p:nvPr/>
          </p:nvSpPr>
          <p:spPr bwMode="gray">
            <a:xfrm>
              <a:off x="10275988" y="2164961"/>
              <a:ext cx="453035" cy="259232"/>
            </a:xfrm>
            <a:prstGeom prst="rect">
              <a:avLst/>
            </a:prstGeom>
            <a:no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L3</a:t>
              </a:r>
            </a:p>
            <a:p>
              <a:pPr algn="ctr" fontAlgn="base">
                <a:spcAft>
                  <a:spcPct val="0"/>
                </a:spcAft>
                <a:buClr>
                  <a:srgbClr val="F0AB00"/>
                </a:buClr>
                <a:buSzPct val="80000"/>
              </a:pPr>
              <a:r>
                <a:rPr lang="en-US" sz="1000" kern="0" dirty="0" smtClean="0">
                  <a:solidFill>
                    <a:srgbClr val="000000"/>
                  </a:solidFill>
                  <a:ea typeface="Arial Unicode MS" pitchFamily="34" charset="-128"/>
                  <a:cs typeface="Arial Unicode MS" pitchFamily="34" charset="-128"/>
                </a:rPr>
                <a:t>Cache</a:t>
              </a:r>
            </a:p>
          </p:txBody>
        </p:sp>
      </p:grpSp>
      <p:sp>
        <p:nvSpPr>
          <p:cNvPr id="265" name="Up-Down Arrow 264"/>
          <p:cNvSpPr/>
          <p:nvPr/>
        </p:nvSpPr>
        <p:spPr bwMode="gray">
          <a:xfrm rot="10800000">
            <a:off x="7657704" y="3155676"/>
            <a:ext cx="892808" cy="685529"/>
          </a:xfrm>
          <a:prstGeom prst="upDownArrow">
            <a:avLst>
              <a:gd name="adj1" fmla="val 51595"/>
              <a:gd name="adj2" fmla="val 26098"/>
            </a:avLst>
          </a:prstGeom>
          <a:gradFill flip="none" rotWithShape="1">
            <a:gsLst>
              <a:gs pos="2000">
                <a:schemeClr val="bg1"/>
              </a:gs>
              <a:gs pos="100000">
                <a:srgbClr val="FFC000"/>
              </a:gs>
              <a:gs pos="40000">
                <a:srgbClr val="FFC000">
                  <a:alpha val="0"/>
                </a:srgbClr>
              </a:gs>
              <a:gs pos="58000">
                <a:srgbClr val="FFC000">
                  <a:alpha val="500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grpSp>
        <p:nvGrpSpPr>
          <p:cNvPr id="18" name="Group 17"/>
          <p:cNvGrpSpPr/>
          <p:nvPr/>
        </p:nvGrpSpPr>
        <p:grpSpPr>
          <a:xfrm>
            <a:off x="1100616" y="1438774"/>
            <a:ext cx="3739872" cy="835010"/>
            <a:chOff x="828814" y="1438774"/>
            <a:chExt cx="3739872" cy="835010"/>
          </a:xfrm>
        </p:grpSpPr>
        <p:sp>
          <p:nvSpPr>
            <p:cNvPr id="296" name="Rounded Rectangle 295"/>
            <p:cNvSpPr/>
            <p:nvPr/>
          </p:nvSpPr>
          <p:spPr bwMode="gray">
            <a:xfrm>
              <a:off x="828814" y="1438774"/>
              <a:ext cx="3739872" cy="835010"/>
            </a:xfrm>
            <a:prstGeom prst="roundRect">
              <a:avLst>
                <a:gd name="adj" fmla="val 0"/>
              </a:avLst>
            </a:prstGeom>
            <a:solidFill>
              <a:schemeClr val="tx1">
                <a:lumMod val="85000"/>
                <a:lumOff val="15000"/>
              </a:schemeClr>
            </a:solidFill>
            <a:ln>
              <a:solidFill>
                <a:schemeClr val="bg2">
                  <a:lumMod val="50000"/>
                </a:schemeClr>
              </a:solidFill>
            </a:ln>
          </p:spPr>
          <p:txBody>
            <a:bodyPr wrap="square" rtlCol="0" anchor="ctr" anchorCtr="1">
              <a:noAutofit/>
            </a:bodyPr>
            <a:lstStyle/>
            <a:p>
              <a:pPr algn="ctr"/>
              <a:endParaRPr lang="en-US" sz="1200" dirty="0" smtClean="0">
                <a:solidFill>
                  <a:srgbClr val="FFFFFF"/>
                </a:solidFill>
                <a:cs typeface="Arial"/>
              </a:endParaRPr>
            </a:p>
          </p:txBody>
        </p:sp>
        <p:grpSp>
          <p:nvGrpSpPr>
            <p:cNvPr id="10" name="Group 9"/>
            <p:cNvGrpSpPr/>
            <p:nvPr/>
          </p:nvGrpSpPr>
          <p:grpSpPr>
            <a:xfrm>
              <a:off x="1053891" y="1562410"/>
              <a:ext cx="3291248" cy="607859"/>
              <a:chOff x="9588905" y="5088098"/>
              <a:chExt cx="3291248" cy="607859"/>
            </a:xfrm>
          </p:grpSpPr>
          <p:sp>
            <p:nvSpPr>
              <p:cNvPr id="219" name="TextBox 218"/>
              <p:cNvSpPr txBox="1"/>
              <p:nvPr/>
            </p:nvSpPr>
            <p:spPr>
              <a:xfrm>
                <a:off x="10217663" y="5088098"/>
                <a:ext cx="2662490" cy="607859"/>
              </a:xfrm>
              <a:prstGeom prst="rect">
                <a:avLst/>
              </a:prstGeom>
              <a:noFill/>
            </p:spPr>
            <p:txBody>
              <a:bodyPr wrap="square" rtlCol="0">
                <a:spAutoFit/>
              </a:bodyPr>
              <a:lstStyle/>
              <a:p>
                <a:pPr fontAlgn="base">
                  <a:spcBef>
                    <a:spcPts val="600"/>
                  </a:spcBef>
                  <a:spcAft>
                    <a:spcPct val="0"/>
                  </a:spcAft>
                  <a:buClr>
                    <a:srgbClr val="F0AB00"/>
                  </a:buClr>
                  <a:buSzPct val="80000"/>
                </a:pPr>
                <a:r>
                  <a:rPr lang="en-US" sz="1050" b="1" kern="0" dirty="0" smtClean="0">
                    <a:solidFill>
                      <a:srgbClr val="0076CB"/>
                    </a:solidFill>
                    <a:ea typeface="Arial Unicode MS" pitchFamily="34" charset="-128"/>
                    <a:cs typeface="Arial Unicode MS" pitchFamily="34" charset="-128"/>
                  </a:rPr>
                  <a:t>Multi-Core Architecture</a:t>
                </a:r>
                <a:r>
                  <a:rPr lang="en-US" sz="900" kern="0" dirty="0" smtClean="0">
                    <a:solidFill>
                      <a:srgbClr val="FFFFFF"/>
                    </a:solidFill>
                    <a:ea typeface="Arial Unicode MS" pitchFamily="34" charset="-128"/>
                    <a:cs typeface="Arial Unicode MS" pitchFamily="34" charset="-128"/>
                  </a:rPr>
                  <a:t/>
                </a:r>
                <a:br>
                  <a:rPr lang="en-US" sz="900" kern="0" dirty="0" smtClean="0">
                    <a:solidFill>
                      <a:srgbClr val="FFFFFF"/>
                    </a:solidFill>
                    <a:ea typeface="Arial Unicode MS" pitchFamily="34" charset="-128"/>
                    <a:cs typeface="Arial Unicode MS" pitchFamily="34" charset="-128"/>
                  </a:rPr>
                </a:br>
                <a:r>
                  <a:rPr lang="en-US" sz="900" b="1" kern="0" dirty="0" smtClean="0">
                    <a:solidFill>
                      <a:srgbClr val="FFFFFF"/>
                    </a:solidFill>
                    <a:ea typeface="Arial Unicode MS" pitchFamily="34" charset="-128"/>
                    <a:cs typeface="Arial Unicode MS" pitchFamily="34" charset="-128"/>
                  </a:rPr>
                  <a:t>8 CPU x 10 Cores per blade</a:t>
                </a:r>
              </a:p>
              <a:p>
                <a:pPr fontAlgn="base">
                  <a:spcBef>
                    <a:spcPts val="600"/>
                  </a:spcBef>
                  <a:spcAft>
                    <a:spcPct val="0"/>
                  </a:spcAft>
                  <a:buClr>
                    <a:srgbClr val="F0AB00"/>
                  </a:buClr>
                  <a:buSzPct val="80000"/>
                </a:pPr>
                <a:r>
                  <a:rPr lang="en-US" sz="900" kern="0" dirty="0" smtClean="0">
                    <a:solidFill>
                      <a:srgbClr val="FFFFFF"/>
                    </a:solidFill>
                    <a:ea typeface="Arial Unicode MS" pitchFamily="34" charset="-128"/>
                    <a:cs typeface="Arial Unicode MS" pitchFamily="34" charset="-128"/>
                  </a:rPr>
                  <a:t>Massive parallel scaling with many blades</a:t>
                </a:r>
              </a:p>
            </p:txBody>
          </p:sp>
          <p:pic>
            <p:nvPicPr>
              <p:cNvPr id="220" name="Picture 7" descr="\\psf\Home\Graphic Tank\HANA Building Blocks IN BRAND-15.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588905" y="5098295"/>
                <a:ext cx="559118" cy="559118"/>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11" name="Group 10"/>
          <p:cNvGrpSpPr/>
          <p:nvPr/>
        </p:nvGrpSpPr>
        <p:grpSpPr>
          <a:xfrm>
            <a:off x="3548385" y="4900474"/>
            <a:ext cx="2648230" cy="810702"/>
            <a:chOff x="3268950" y="4906975"/>
            <a:chExt cx="3207099" cy="797699"/>
          </a:xfrm>
        </p:grpSpPr>
        <p:sp>
          <p:nvSpPr>
            <p:cNvPr id="299" name="Up-Down Arrow 298"/>
            <p:cNvSpPr/>
            <p:nvPr/>
          </p:nvSpPr>
          <p:spPr bwMode="gray">
            <a:xfrm rot="10800000">
              <a:off x="3268950" y="4906975"/>
              <a:ext cx="3207099" cy="797699"/>
            </a:xfrm>
            <a:prstGeom prst="upDownArrow">
              <a:avLst>
                <a:gd name="adj1" fmla="val 73720"/>
                <a:gd name="adj2" fmla="val 26098"/>
              </a:avLst>
            </a:prstGeom>
            <a:gradFill flip="none" rotWithShape="1">
              <a:gsLst>
                <a:gs pos="42000">
                  <a:srgbClr val="FFC000">
                    <a:alpha val="0"/>
                  </a:srgbClr>
                </a:gs>
                <a:gs pos="2000">
                  <a:schemeClr val="bg1"/>
                </a:gs>
                <a:gs pos="100000">
                  <a:schemeClr val="bg1"/>
                </a:gs>
                <a:gs pos="56000">
                  <a:srgbClr val="FFC000">
                    <a:alpha val="0"/>
                  </a:srgbClr>
                </a:gs>
              </a:gsLst>
              <a:lin ang="5400000" scaled="1"/>
              <a:tileRect/>
            </a:gradFill>
          </p:spPr>
          <p:txBody>
            <a:bodyPr wrap="square" rtlCol="0" anchor="ctr" anchorCtr="1">
              <a:noAutofit/>
            </a:bodyPr>
            <a:lstStyle/>
            <a:p>
              <a:pPr algn="ctr"/>
              <a:endParaRPr lang="en-US" sz="1200" dirty="0" smtClean="0">
                <a:solidFill>
                  <a:srgbClr val="FFFFFF"/>
                </a:solidFill>
                <a:cs typeface="Arial"/>
              </a:endParaRPr>
            </a:p>
          </p:txBody>
        </p:sp>
        <p:sp>
          <p:nvSpPr>
            <p:cNvPr id="300" name="TextBox 299"/>
            <p:cNvSpPr txBox="1"/>
            <p:nvPr/>
          </p:nvSpPr>
          <p:spPr>
            <a:xfrm>
              <a:off x="3555894" y="5198105"/>
              <a:ext cx="2614937" cy="230832"/>
            </a:xfrm>
            <a:prstGeom prst="rect">
              <a:avLst/>
            </a:prstGeom>
            <a:noFill/>
          </p:spPr>
          <p:txBody>
            <a:bodyPr wrap="square" rtlCol="0">
              <a:spAutoFit/>
            </a:bodyPr>
            <a:lstStyle/>
            <a:p>
              <a:pPr algn="ctr" fontAlgn="base">
                <a:spcBef>
                  <a:spcPts val="18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Logging and Backup</a:t>
              </a:r>
            </a:p>
          </p:txBody>
        </p:sp>
      </p:grpSp>
    </p:spTree>
    <p:extLst>
      <p:ext uri="{BB962C8B-B14F-4D97-AF65-F5344CB8AC3E}">
        <p14:creationId xmlns:p14="http://schemas.microsoft.com/office/powerpoint/2010/main" val="38635480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101"/>
          <p:cNvSpPr/>
          <p:nvPr/>
        </p:nvSpPr>
        <p:spPr bwMode="gray">
          <a:xfrm>
            <a:off x="4624194" y="3324727"/>
            <a:ext cx="4297864" cy="2990348"/>
          </a:xfrm>
          <a:prstGeom prst="roundRect">
            <a:avLst>
              <a:gd name="adj" fmla="val 0"/>
            </a:avLst>
          </a:prstGeom>
          <a:solidFill>
            <a:schemeClr val="bg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6" name="Rounded Rectangle 95"/>
          <p:cNvSpPr/>
          <p:nvPr/>
        </p:nvSpPr>
        <p:spPr bwMode="gray">
          <a:xfrm>
            <a:off x="333498" y="3322628"/>
            <a:ext cx="4194340" cy="2990348"/>
          </a:xfrm>
          <a:prstGeom prst="roundRect">
            <a:avLst>
              <a:gd name="adj" fmla="val 0"/>
            </a:avLst>
          </a:prstGeom>
          <a:solidFill>
            <a:schemeClr val="bg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56" name="TextBox 55"/>
          <p:cNvSpPr txBox="1"/>
          <p:nvPr/>
        </p:nvSpPr>
        <p:spPr bwMode="gray">
          <a:xfrm>
            <a:off x="4607511" y="3378934"/>
            <a:ext cx="4296792" cy="584775"/>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600" b="1" kern="0" dirty="0" smtClean="0">
                <a:ea typeface="Arial Unicode MS" pitchFamily="34" charset="-128"/>
                <a:cs typeface="Arial Unicode MS" pitchFamily="34" charset="-128"/>
              </a:rPr>
              <a:t>One Atomic Copy of Data for Transactions + Analysis, All in Memory</a:t>
            </a:r>
          </a:p>
        </p:txBody>
      </p:sp>
      <p:sp>
        <p:nvSpPr>
          <p:cNvPr id="87" name="Text Placeholder 2"/>
          <p:cNvSpPr txBox="1">
            <a:spLocks/>
          </p:cNvSpPr>
          <p:nvPr/>
        </p:nvSpPr>
        <p:spPr bwMode="gray">
          <a:xfrm>
            <a:off x="4779486" y="5524016"/>
            <a:ext cx="3760835" cy="712716"/>
          </a:xfrm>
          <a:prstGeom prst="rect">
            <a:avLst/>
          </a:prstGeom>
        </p:spPr>
        <p:txBody>
          <a:bodyPr vert="horz" lIns="0" tIns="0" rIns="0" bIns="0" rtlCol="0">
            <a:noAutofit/>
          </a:bodyPr>
          <a:lstStyle/>
          <a:p>
            <a:pPr marL="171450" lvl="2" indent="-171450">
              <a:spcBef>
                <a:spcPts val="400"/>
              </a:spcBef>
              <a:buClr>
                <a:srgbClr val="F0AB00"/>
              </a:buClr>
              <a:buSzPct val="100000"/>
              <a:buFont typeface="Wingdings" pitchFamily="2" charset="2"/>
              <a:buChar char=""/>
              <a:defRPr/>
            </a:pPr>
            <a:r>
              <a:rPr lang="en-US" sz="1200" dirty="0">
                <a:solidFill>
                  <a:srgbClr val="CCCCCC">
                    <a:lumMod val="10000"/>
                  </a:srgbClr>
                </a:solidFill>
              </a:rPr>
              <a:t>Eliminate unnecessary complexity and latency</a:t>
            </a:r>
          </a:p>
          <a:p>
            <a:pPr marL="171450" lvl="2" indent="-171450">
              <a:spcBef>
                <a:spcPts val="400"/>
              </a:spcBef>
              <a:buClr>
                <a:srgbClr val="F0AB00"/>
              </a:buClr>
              <a:buSzPct val="100000"/>
              <a:buFont typeface="Wingdings" pitchFamily="2" charset="2"/>
              <a:buChar char=""/>
              <a:defRPr/>
            </a:pPr>
            <a:r>
              <a:rPr lang="en-US" sz="1200" dirty="0">
                <a:solidFill>
                  <a:srgbClr val="CCCCCC">
                    <a:lumMod val="10000"/>
                  </a:srgbClr>
                </a:solidFill>
              </a:rPr>
              <a:t>Less hardware to manage</a:t>
            </a:r>
          </a:p>
          <a:p>
            <a:pPr marL="171450" lvl="2" indent="-171450">
              <a:spcBef>
                <a:spcPts val="400"/>
              </a:spcBef>
              <a:buClr>
                <a:srgbClr val="F0AB00"/>
              </a:buClr>
              <a:buSzPct val="100000"/>
              <a:buFont typeface="Wingdings" pitchFamily="2" charset="2"/>
              <a:buChar char=""/>
              <a:defRPr/>
            </a:pPr>
            <a:r>
              <a:rPr lang="en-US" sz="1200" dirty="0">
                <a:solidFill>
                  <a:srgbClr val="CCCCCC">
                    <a:lumMod val="10000"/>
                  </a:srgbClr>
                </a:solidFill>
              </a:rPr>
              <a:t>Accelerate through </a:t>
            </a:r>
            <a:r>
              <a:rPr lang="en-US" sz="1200" dirty="0" smtClean="0">
                <a:solidFill>
                  <a:srgbClr val="CCCCCC">
                    <a:lumMod val="10000"/>
                  </a:srgbClr>
                </a:solidFill>
              </a:rPr>
              <a:t>innovation and simplification</a:t>
            </a:r>
            <a:endParaRPr lang="en-US" sz="1200" dirty="0">
              <a:solidFill>
                <a:srgbClr val="CCCCCC">
                  <a:lumMod val="10000"/>
                </a:srgbClr>
              </a:solidFill>
            </a:endParaRPr>
          </a:p>
        </p:txBody>
      </p:sp>
      <p:sp>
        <p:nvSpPr>
          <p:cNvPr id="88" name="Text Placeholder 2"/>
          <p:cNvSpPr txBox="1">
            <a:spLocks/>
          </p:cNvSpPr>
          <p:nvPr/>
        </p:nvSpPr>
        <p:spPr bwMode="gray">
          <a:xfrm>
            <a:off x="532660" y="5524016"/>
            <a:ext cx="3555510" cy="668806"/>
          </a:xfrm>
          <a:prstGeom prst="rect">
            <a:avLst/>
          </a:prstGeom>
        </p:spPr>
        <p:txBody>
          <a:bodyPr vert="horz" lIns="0" tIns="0" rIns="0" bIns="0" rtlCol="0">
            <a:noAutofit/>
          </a:bodyPr>
          <a:lstStyle/>
          <a:p>
            <a:pPr marL="171450" lvl="2" indent="-171450">
              <a:spcBef>
                <a:spcPts val="400"/>
              </a:spcBef>
              <a:buClr>
                <a:srgbClr val="F0AB00"/>
              </a:buClr>
              <a:buSzPct val="100000"/>
              <a:buFont typeface="Wingdings" pitchFamily="2" charset="2"/>
              <a:buChar char=""/>
              <a:defRPr/>
            </a:pPr>
            <a:r>
              <a:rPr lang="en-US" sz="1200" dirty="0" smtClean="0">
                <a:solidFill>
                  <a:srgbClr val="CCCCCC">
                    <a:lumMod val="10000"/>
                  </a:srgbClr>
                </a:solidFill>
              </a:rPr>
              <a:t>3 copies of data in different data models</a:t>
            </a:r>
          </a:p>
          <a:p>
            <a:pPr marL="171450" lvl="2" indent="-171450">
              <a:spcBef>
                <a:spcPts val="400"/>
              </a:spcBef>
              <a:buClr>
                <a:srgbClr val="F0AB00"/>
              </a:buClr>
              <a:buSzPct val="100000"/>
              <a:buFont typeface="Wingdings" pitchFamily="2" charset="2"/>
              <a:buChar char=""/>
              <a:defRPr/>
            </a:pPr>
            <a:r>
              <a:rPr lang="en-US" sz="1200" dirty="0" smtClean="0">
                <a:solidFill>
                  <a:srgbClr val="CCCCCC">
                    <a:lumMod val="10000"/>
                  </a:srgbClr>
                </a:solidFill>
              </a:rPr>
              <a:t>Inherent data latency</a:t>
            </a:r>
          </a:p>
          <a:p>
            <a:pPr marL="171450" lvl="2" indent="-171450">
              <a:spcBef>
                <a:spcPts val="400"/>
              </a:spcBef>
              <a:buClr>
                <a:srgbClr val="F0AB00"/>
              </a:buClr>
              <a:buSzPct val="100000"/>
              <a:buFont typeface="Wingdings" pitchFamily="2" charset="2"/>
              <a:buChar char=""/>
              <a:defRPr/>
            </a:pPr>
            <a:r>
              <a:rPr lang="en-US" sz="1200" dirty="0" smtClean="0">
                <a:solidFill>
                  <a:srgbClr val="CCCCCC">
                    <a:lumMod val="10000"/>
                  </a:srgbClr>
                </a:solidFill>
              </a:rPr>
              <a:t>Poor innovation leading to wastage</a:t>
            </a:r>
          </a:p>
        </p:txBody>
      </p:sp>
      <p:sp>
        <p:nvSpPr>
          <p:cNvPr id="113" name="TextBox 112"/>
          <p:cNvSpPr txBox="1"/>
          <p:nvPr/>
        </p:nvSpPr>
        <p:spPr bwMode="gray">
          <a:xfrm>
            <a:off x="563856" y="3378934"/>
            <a:ext cx="3739979" cy="584775"/>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600" b="1" kern="0" dirty="0" smtClean="0">
                <a:ea typeface="Arial Unicode MS" pitchFamily="34" charset="-128"/>
                <a:cs typeface="Arial Unicode MS" pitchFamily="34" charset="-128"/>
              </a:rPr>
              <a:t>Separated Transactions + Analysis + Acceleration Processes</a:t>
            </a:r>
          </a:p>
        </p:txBody>
      </p:sp>
      <p:grpSp>
        <p:nvGrpSpPr>
          <p:cNvPr id="12" name="Group 11"/>
          <p:cNvGrpSpPr/>
          <p:nvPr/>
        </p:nvGrpSpPr>
        <p:grpSpPr>
          <a:xfrm>
            <a:off x="6099642" y="4019551"/>
            <a:ext cx="1406270" cy="1406268"/>
            <a:chOff x="6008248" y="4071640"/>
            <a:chExt cx="1589057" cy="1589057"/>
          </a:xfrm>
        </p:grpSpPr>
        <p:grpSp>
          <p:nvGrpSpPr>
            <p:cNvPr id="11" name="Group 10"/>
            <p:cNvGrpSpPr/>
            <p:nvPr/>
          </p:nvGrpSpPr>
          <p:grpSpPr>
            <a:xfrm>
              <a:off x="6008248" y="4071640"/>
              <a:ext cx="1589057" cy="1589057"/>
              <a:chOff x="6008248" y="4071640"/>
              <a:chExt cx="1589057" cy="1589057"/>
            </a:xfrm>
          </p:grpSpPr>
          <p:pic>
            <p:nvPicPr>
              <p:cNvPr id="109" name="Picture 10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108" name="Rounded Rectangle 107"/>
              <p:cNvSpPr/>
              <p:nvPr/>
            </p:nvSpPr>
            <p:spPr bwMode="gray">
              <a:xfrm>
                <a:off x="6170211" y="4236443"/>
                <a:ext cx="1271447" cy="1222933"/>
              </a:xfrm>
              <a:prstGeom prst="roundRect">
                <a:avLst>
                  <a:gd name="adj" fmla="val 3848"/>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2000" kern="0" dirty="0" err="1" smtClean="0">
                  <a:solidFill>
                    <a:srgbClr val="000000"/>
                  </a:solidFill>
                  <a:ea typeface="Arial Unicode MS" pitchFamily="34" charset="-128"/>
                  <a:cs typeface="Arial Unicode MS" pitchFamily="34" charset="-128"/>
                </a:endParaRPr>
              </a:p>
            </p:txBody>
          </p:sp>
          <p:sp>
            <p:nvSpPr>
              <p:cNvPr id="10" name="Oval 9"/>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200" dirty="0" smtClean="0">
                  <a:solidFill>
                    <a:srgbClr val="FFFFFF"/>
                  </a:solidFill>
                  <a:cs typeface="Arial"/>
                </a:endParaRPr>
              </a:p>
            </p:txBody>
          </p:sp>
          <p:sp>
            <p:nvSpPr>
              <p:cNvPr id="80" name="Oval 79"/>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200" dirty="0" smtClean="0">
                  <a:solidFill>
                    <a:srgbClr val="FFFFFF"/>
                  </a:solidFill>
                  <a:cs typeface="Arial"/>
                </a:endParaRPr>
              </a:p>
            </p:txBody>
          </p:sp>
        </p:grpSp>
        <p:sp>
          <p:nvSpPr>
            <p:cNvPr id="107" name="TextBox 106"/>
            <p:cNvSpPr txBox="1"/>
            <p:nvPr/>
          </p:nvSpPr>
          <p:spPr>
            <a:xfrm>
              <a:off x="6233679" y="4354235"/>
              <a:ext cx="1149369" cy="484648"/>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rgbClr val="000000"/>
                  </a:solidFill>
                  <a:ea typeface="Arial Unicode MS" pitchFamily="34" charset="-128"/>
                  <a:cs typeface="Arial Unicode MS" pitchFamily="34" charset="-128"/>
                </a:rPr>
                <a:t>SAP HANA</a:t>
              </a:r>
              <a:br>
                <a:rPr lang="en-US" sz="1200" b="1" kern="0" dirty="0" smtClean="0">
                  <a:solidFill>
                    <a:srgbClr val="000000"/>
                  </a:solidFill>
                  <a:ea typeface="Arial Unicode MS" pitchFamily="34" charset="-128"/>
                  <a:cs typeface="Arial Unicode MS" pitchFamily="34" charset="-128"/>
                </a:rPr>
              </a:br>
              <a:r>
                <a:rPr lang="en-US" sz="1050" kern="0" dirty="0">
                  <a:solidFill>
                    <a:srgbClr val="000000"/>
                  </a:solidFill>
                  <a:ea typeface="Arial Unicode MS" pitchFamily="34" charset="-128"/>
                  <a:cs typeface="Arial Unicode MS" pitchFamily="34" charset="-128"/>
                </a:rPr>
                <a:t>(DRAM)</a:t>
              </a:r>
              <a:endParaRPr lang="en-US" sz="1050" kern="0" dirty="0" smtClean="0">
                <a:solidFill>
                  <a:srgbClr val="000000"/>
                </a:solidFill>
                <a:ea typeface="Arial Unicode MS" pitchFamily="34" charset="-128"/>
                <a:cs typeface="Arial Unicode MS" pitchFamily="34" charset="-128"/>
              </a:endParaRPr>
            </a:p>
          </p:txBody>
        </p:sp>
        <p:pic>
          <p:nvPicPr>
            <p:cNvPr id="119" name="Picture 17" descr="\\psf\Host\Users\eric\Graphic Tank\Apps and Databases-02.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6551720" y="4822085"/>
              <a:ext cx="545216" cy="513304"/>
            </a:xfrm>
            <a:prstGeom prst="rect">
              <a:avLst/>
            </a:prstGeom>
            <a:noFill/>
          </p:spPr>
        </p:pic>
      </p:grpSp>
      <p:grpSp>
        <p:nvGrpSpPr>
          <p:cNvPr id="19" name="Group 18"/>
          <p:cNvGrpSpPr/>
          <p:nvPr/>
        </p:nvGrpSpPr>
        <p:grpSpPr>
          <a:xfrm>
            <a:off x="555449" y="4236046"/>
            <a:ext cx="716863" cy="1112602"/>
            <a:chOff x="491606" y="4424480"/>
            <a:chExt cx="716863" cy="1112602"/>
          </a:xfrm>
        </p:grpSpPr>
        <p:grpSp>
          <p:nvGrpSpPr>
            <p:cNvPr id="16" name="Group 15"/>
            <p:cNvGrpSpPr/>
            <p:nvPr/>
          </p:nvGrpSpPr>
          <p:grpSpPr>
            <a:xfrm>
              <a:off x="564818" y="4424480"/>
              <a:ext cx="570441" cy="530016"/>
              <a:chOff x="683741" y="4424480"/>
              <a:chExt cx="570441" cy="530016"/>
            </a:xfrm>
          </p:grpSpPr>
          <p:pic>
            <p:nvPicPr>
              <p:cNvPr id="90" name="Picture 14" descr="\\psf\Host\Users\eric\Graphic Tank\Electronics_Database copy.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gray">
              <a:xfrm>
                <a:off x="683741" y="4424480"/>
                <a:ext cx="570441" cy="530016"/>
              </a:xfrm>
              <a:prstGeom prst="rect">
                <a:avLst/>
              </a:prstGeom>
              <a:noFill/>
            </p:spPr>
          </p:pic>
          <p:pic>
            <p:nvPicPr>
              <p:cNvPr id="93" name="Picture 19" descr="\\psf\Host\Users\eric\Graphic Tank\Screens and Documents v1_Document  copy 4.png"/>
              <p:cNvPicPr>
                <a:picLocks noChangeAspect="1" noChangeArrowheads="1"/>
              </p:cNvPicPr>
              <p:nvPr/>
            </p:nvPicPr>
            <p:blipFill>
              <a:blip r:embed="rId6" cstate="print">
                <a:grayscl/>
                <a:extLst>
                  <a:ext uri="{28A0092B-C50C-407E-A947-70E740481C1C}">
                    <a14:useLocalDpi xmlns:a14="http://schemas.microsoft.com/office/drawing/2010/main"/>
                  </a:ext>
                </a:extLst>
              </a:blip>
              <a:srcRect/>
              <a:stretch>
                <a:fillRect/>
              </a:stretch>
            </p:blipFill>
            <p:spPr bwMode="gray">
              <a:xfrm>
                <a:off x="850039" y="4510099"/>
                <a:ext cx="254320" cy="328393"/>
              </a:xfrm>
              <a:prstGeom prst="rect">
                <a:avLst/>
              </a:prstGeom>
              <a:noFill/>
            </p:spPr>
          </p:pic>
        </p:grpSp>
        <p:sp>
          <p:nvSpPr>
            <p:cNvPr id="50" name="TextBox 49"/>
            <p:cNvSpPr txBox="1"/>
            <p:nvPr/>
          </p:nvSpPr>
          <p:spPr bwMode="gray">
            <a:xfrm>
              <a:off x="491606" y="5290861"/>
              <a:ext cx="716863" cy="24622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000" b="1" kern="0" dirty="0" smtClean="0">
                  <a:solidFill>
                    <a:srgbClr val="CCCCCC">
                      <a:lumMod val="25000"/>
                    </a:srgbClr>
                  </a:solidFill>
                  <a:ea typeface="Arial Unicode MS" pitchFamily="34" charset="-128"/>
                  <a:cs typeface="Arial Unicode MS" pitchFamily="34" charset="-128"/>
                </a:rPr>
                <a:t>Transact</a:t>
              </a:r>
            </a:p>
          </p:txBody>
        </p:sp>
      </p:grpSp>
      <p:grpSp>
        <p:nvGrpSpPr>
          <p:cNvPr id="17" name="Group 16"/>
          <p:cNvGrpSpPr/>
          <p:nvPr/>
        </p:nvGrpSpPr>
        <p:grpSpPr>
          <a:xfrm>
            <a:off x="1092114" y="4109029"/>
            <a:ext cx="816767" cy="784050"/>
            <a:chOff x="1147627" y="4355001"/>
            <a:chExt cx="816767" cy="784050"/>
          </a:xfrm>
        </p:grpSpPr>
        <p:sp>
          <p:nvSpPr>
            <p:cNvPr id="85" name="Right Arrow 84"/>
            <p:cNvSpPr/>
            <p:nvPr/>
          </p:nvSpPr>
          <p:spPr bwMode="gray">
            <a:xfrm>
              <a:off x="1147627" y="4355001"/>
              <a:ext cx="816767" cy="784050"/>
            </a:xfrm>
            <a:prstGeom prst="rightArrow">
              <a:avLst>
                <a:gd name="adj1" fmla="val 67886"/>
                <a:gd name="adj2" fmla="val 61189"/>
              </a:avLst>
            </a:prstGeom>
            <a:gradFill flip="none" rotWithShape="1">
              <a:gsLst>
                <a:gs pos="9000">
                  <a:schemeClr val="tx2">
                    <a:lumMod val="60000"/>
                    <a:lumOff val="40000"/>
                  </a:schemeClr>
                </a:gs>
                <a:gs pos="100000">
                  <a:schemeClr val="tx2">
                    <a:lumMod val="20000"/>
                    <a:lumOff val="80000"/>
                    <a:alpha val="0"/>
                  </a:schemeClr>
                </a:gs>
              </a:gsLst>
              <a:lin ang="10800000" scaled="1"/>
              <a:tileRect/>
            </a:gradFill>
            <a:ln>
              <a:noFill/>
            </a:ln>
            <a:effectLst/>
          </p:spPr>
          <p:txBody>
            <a:bodyPr wrap="square" rtlCol="0" anchor="ctr" anchorCtr="1">
              <a:noAutofit/>
            </a:bodyPr>
            <a:lstStyle/>
            <a:p>
              <a:pPr algn="ctr"/>
              <a:endParaRPr lang="en-US" sz="1200" dirty="0" smtClean="0">
                <a:solidFill>
                  <a:srgbClr val="FFFFFF"/>
                </a:solidFill>
                <a:cs typeface="Arial"/>
              </a:endParaRPr>
            </a:p>
          </p:txBody>
        </p:sp>
        <p:sp>
          <p:nvSpPr>
            <p:cNvPr id="2" name="TextBox 1"/>
            <p:cNvSpPr txBox="1"/>
            <p:nvPr/>
          </p:nvSpPr>
          <p:spPr bwMode="gray">
            <a:xfrm>
              <a:off x="1342566" y="4633149"/>
              <a:ext cx="453281" cy="246221"/>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00" b="1" kern="0" dirty="0" smtClean="0">
                  <a:solidFill>
                    <a:srgbClr val="0076CB">
                      <a:lumMod val="75000"/>
                    </a:srgbClr>
                  </a:solidFill>
                  <a:ea typeface="Arial Unicode MS" pitchFamily="34" charset="-128"/>
                  <a:cs typeface="Arial Unicode MS" pitchFamily="34" charset="-128"/>
                </a:rPr>
                <a:t>ETL</a:t>
              </a:r>
            </a:p>
          </p:txBody>
        </p:sp>
      </p:grpSp>
      <p:grpSp>
        <p:nvGrpSpPr>
          <p:cNvPr id="20" name="Group 19"/>
          <p:cNvGrpSpPr/>
          <p:nvPr/>
        </p:nvGrpSpPr>
        <p:grpSpPr>
          <a:xfrm>
            <a:off x="1752833" y="4131871"/>
            <a:ext cx="778839" cy="1216777"/>
            <a:chOff x="1825347" y="4320305"/>
            <a:chExt cx="778839" cy="1216777"/>
          </a:xfrm>
        </p:grpSpPr>
        <p:sp>
          <p:nvSpPr>
            <p:cNvPr id="51" name="TextBox 50"/>
            <p:cNvSpPr txBox="1"/>
            <p:nvPr/>
          </p:nvSpPr>
          <p:spPr bwMode="gray">
            <a:xfrm>
              <a:off x="1882703" y="5290861"/>
              <a:ext cx="667170" cy="24622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000" b="1" kern="0" dirty="0" smtClean="0">
                  <a:solidFill>
                    <a:srgbClr val="CCCCCC">
                      <a:lumMod val="25000"/>
                    </a:srgbClr>
                  </a:solidFill>
                  <a:ea typeface="Arial Unicode MS" pitchFamily="34" charset="-128"/>
                  <a:cs typeface="Arial Unicode MS" pitchFamily="34" charset="-128"/>
                </a:rPr>
                <a:t>Analyze</a:t>
              </a:r>
            </a:p>
          </p:txBody>
        </p:sp>
        <p:grpSp>
          <p:nvGrpSpPr>
            <p:cNvPr id="18" name="Group 17"/>
            <p:cNvGrpSpPr/>
            <p:nvPr/>
          </p:nvGrpSpPr>
          <p:grpSpPr>
            <a:xfrm>
              <a:off x="1825347" y="4320305"/>
              <a:ext cx="778839" cy="984652"/>
              <a:chOff x="1965393" y="4336781"/>
              <a:chExt cx="778839" cy="984652"/>
            </a:xfrm>
          </p:grpSpPr>
          <p:pic>
            <p:nvPicPr>
              <p:cNvPr id="94" name="Picture 2" descr="\\psf\Host\Users\eric\Graphic Tank\Apps and Databases_App copy 6.png"/>
              <p:cNvPicPr>
                <a:picLocks noChangeAspect="1" noChangeArrowheads="1"/>
              </p:cNvPicPr>
              <p:nvPr/>
            </p:nvPicPr>
            <p:blipFill>
              <a:blip r:embed="rId7" cstate="print">
                <a:grayscl/>
                <a:extLst>
                  <a:ext uri="{28A0092B-C50C-407E-A947-70E740481C1C}">
                    <a14:useLocalDpi xmlns:a14="http://schemas.microsoft.com/office/drawing/2010/main"/>
                  </a:ext>
                </a:extLst>
              </a:blip>
              <a:srcRect/>
              <a:stretch>
                <a:fillRect/>
              </a:stretch>
            </p:blipFill>
            <p:spPr bwMode="gray">
              <a:xfrm>
                <a:off x="1965393" y="4336781"/>
                <a:ext cx="778839" cy="844947"/>
              </a:xfrm>
              <a:prstGeom prst="rect">
                <a:avLst/>
              </a:prstGeom>
              <a:noFill/>
              <a:ln w="0">
                <a:noFill/>
              </a:ln>
            </p:spPr>
          </p:pic>
          <p:pic>
            <p:nvPicPr>
              <p:cNvPr id="91" name="Picture 14" descr="\\psf\Host\Users\eric\Graphic Tank\Electronics_Database copy.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gray">
              <a:xfrm>
                <a:off x="2140765" y="4935226"/>
                <a:ext cx="415664" cy="386207"/>
              </a:xfrm>
              <a:prstGeom prst="rect">
                <a:avLst/>
              </a:prstGeom>
              <a:noFill/>
            </p:spPr>
          </p:pic>
        </p:grpSp>
      </p:grpSp>
      <p:grpSp>
        <p:nvGrpSpPr>
          <p:cNvPr id="121" name="Group 120"/>
          <p:cNvGrpSpPr/>
          <p:nvPr/>
        </p:nvGrpSpPr>
        <p:grpSpPr>
          <a:xfrm>
            <a:off x="2447504" y="4153530"/>
            <a:ext cx="816767" cy="784050"/>
            <a:chOff x="1147627" y="4355001"/>
            <a:chExt cx="816767" cy="784050"/>
          </a:xfrm>
        </p:grpSpPr>
        <p:sp>
          <p:nvSpPr>
            <p:cNvPr id="122" name="Right Arrow 121"/>
            <p:cNvSpPr/>
            <p:nvPr/>
          </p:nvSpPr>
          <p:spPr bwMode="gray">
            <a:xfrm>
              <a:off x="1147627" y="4355001"/>
              <a:ext cx="816767" cy="784050"/>
            </a:xfrm>
            <a:prstGeom prst="rightArrow">
              <a:avLst>
                <a:gd name="adj1" fmla="val 67886"/>
                <a:gd name="adj2" fmla="val 61189"/>
              </a:avLst>
            </a:prstGeom>
            <a:gradFill flip="none" rotWithShape="1">
              <a:gsLst>
                <a:gs pos="9000">
                  <a:schemeClr val="tx2">
                    <a:lumMod val="60000"/>
                    <a:lumOff val="40000"/>
                  </a:schemeClr>
                </a:gs>
                <a:gs pos="100000">
                  <a:schemeClr val="tx2">
                    <a:lumMod val="20000"/>
                    <a:lumOff val="80000"/>
                    <a:alpha val="0"/>
                  </a:schemeClr>
                </a:gs>
              </a:gsLst>
              <a:lin ang="10800000" scaled="1"/>
              <a:tileRect/>
            </a:gradFill>
            <a:ln>
              <a:noFill/>
            </a:ln>
            <a:effectLst/>
          </p:spPr>
          <p:txBody>
            <a:bodyPr wrap="square" rtlCol="0" anchor="ctr" anchorCtr="1">
              <a:noAutofit/>
            </a:bodyPr>
            <a:lstStyle/>
            <a:p>
              <a:pPr algn="ctr"/>
              <a:endParaRPr lang="en-US" sz="1200" dirty="0" smtClean="0">
                <a:solidFill>
                  <a:srgbClr val="FFFFFF"/>
                </a:solidFill>
                <a:cs typeface="Arial"/>
              </a:endParaRPr>
            </a:p>
          </p:txBody>
        </p:sp>
        <p:sp>
          <p:nvSpPr>
            <p:cNvPr id="123" name="TextBox 122"/>
            <p:cNvSpPr txBox="1"/>
            <p:nvPr/>
          </p:nvSpPr>
          <p:spPr bwMode="gray">
            <a:xfrm>
              <a:off x="1342566" y="4633149"/>
              <a:ext cx="453281" cy="246221"/>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00" b="1" kern="0" dirty="0" smtClean="0">
                  <a:solidFill>
                    <a:srgbClr val="0076CB">
                      <a:lumMod val="75000"/>
                    </a:srgbClr>
                  </a:solidFill>
                  <a:ea typeface="Arial Unicode MS" pitchFamily="34" charset="-128"/>
                  <a:cs typeface="Arial Unicode MS" pitchFamily="34" charset="-128"/>
                </a:rPr>
                <a:t>ETL</a:t>
              </a:r>
            </a:p>
          </p:txBody>
        </p:sp>
      </p:grpSp>
      <p:sp>
        <p:nvSpPr>
          <p:cNvPr id="8" name="Title 7"/>
          <p:cNvSpPr>
            <a:spLocks noGrp="1"/>
          </p:cNvSpPr>
          <p:nvPr>
            <p:ph type="title"/>
          </p:nvPr>
        </p:nvSpPr>
        <p:spPr/>
        <p:txBody>
          <a:bodyPr/>
          <a:lstStyle/>
          <a:p>
            <a:r>
              <a:rPr lang="en-US" sz="2800" dirty="0">
                <a:solidFill>
                  <a:schemeClr val="accent1"/>
                </a:solidFill>
              </a:rPr>
              <a:t>Re-think </a:t>
            </a:r>
            <a:r>
              <a:rPr lang="en-US" sz="2800" dirty="0" smtClean="0">
                <a:solidFill>
                  <a:schemeClr val="accent1"/>
                </a:solidFill>
              </a:rPr>
              <a:t>data management for real-time business</a:t>
            </a:r>
            <a:r>
              <a:rPr lang="en-US" dirty="0" smtClean="0">
                <a:solidFill>
                  <a:schemeClr val="bg2"/>
                </a:solidFill>
              </a:rPr>
              <a:t/>
            </a:r>
            <a:br>
              <a:rPr lang="en-US" dirty="0" smtClean="0">
                <a:solidFill>
                  <a:schemeClr val="bg2"/>
                </a:solidFill>
              </a:rPr>
            </a:br>
            <a:r>
              <a:rPr lang="en-US" sz="2000" b="0" dirty="0" smtClean="0">
                <a:solidFill>
                  <a:srgbClr val="FFFFFF"/>
                </a:solidFill>
              </a:rPr>
              <a:t>Need </a:t>
            </a:r>
            <a:r>
              <a:rPr lang="en-US" sz="2000" b="0" dirty="0">
                <a:solidFill>
                  <a:srgbClr val="FFFFFF"/>
                </a:solidFill>
              </a:rPr>
              <a:t>to eliminate redundant data copies, materialization and </a:t>
            </a:r>
            <a:r>
              <a:rPr lang="en-US" sz="2000" b="0" dirty="0" smtClean="0">
                <a:solidFill>
                  <a:srgbClr val="FFFFFF"/>
                </a:solidFill>
              </a:rPr>
              <a:t>models</a:t>
            </a:r>
            <a:endParaRPr lang="en-US" sz="2000" b="0" dirty="0">
              <a:solidFill>
                <a:srgbClr val="FFFFFF"/>
              </a:solidFill>
            </a:endParaRPr>
          </a:p>
        </p:txBody>
      </p:sp>
      <p:sp>
        <p:nvSpPr>
          <p:cNvPr id="84" name="Rectangle 83"/>
          <p:cNvSpPr/>
          <p:nvPr/>
        </p:nvSpPr>
        <p:spPr bwMode="gray">
          <a:xfrm>
            <a:off x="333498" y="0"/>
            <a:ext cx="8477015" cy="15060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3498" y="1170142"/>
            <a:ext cx="9144000" cy="1982816"/>
          </a:xfrm>
          <a:prstGeom prst="rect">
            <a:avLst/>
          </a:prstGeom>
        </p:spPr>
      </p:pic>
      <p:sp>
        <p:nvSpPr>
          <p:cNvPr id="13" name="TextBox 12"/>
          <p:cNvSpPr txBox="1"/>
          <p:nvPr/>
        </p:nvSpPr>
        <p:spPr bwMode="gray">
          <a:xfrm>
            <a:off x="2667220" y="1652337"/>
            <a:ext cx="5770927" cy="1218795"/>
          </a:xfrm>
          <a:prstGeom prst="rect">
            <a:avLst/>
          </a:prstGeom>
          <a:noFill/>
        </p:spPr>
        <p:txBody>
          <a:bodyPr wrap="square" rtlCol="0">
            <a:spAutoFit/>
          </a:bodyPr>
          <a:lstStyle/>
          <a:p>
            <a:pPr fontAlgn="base">
              <a:spcBef>
                <a:spcPct val="50000"/>
              </a:spcBef>
              <a:spcAft>
                <a:spcPct val="0"/>
              </a:spcAft>
              <a:buClr>
                <a:srgbClr val="F0AB00"/>
              </a:buClr>
              <a:buSzPct val="80000"/>
            </a:pPr>
            <a:r>
              <a:rPr lang="en-US" sz="2000" b="1" kern="0" dirty="0">
                <a:solidFill>
                  <a:srgbClr val="FFFFFF"/>
                </a:solidFill>
                <a:ea typeface="Arial Unicode MS" pitchFamily="34" charset="-128"/>
                <a:cs typeface="Arial Unicode MS" pitchFamily="34" charset="-128"/>
              </a:rPr>
              <a:t>A </a:t>
            </a:r>
            <a:r>
              <a:rPr lang="en-US" sz="2000" b="1" kern="0" dirty="0" smtClean="0">
                <a:solidFill>
                  <a:srgbClr val="FFFFFF"/>
                </a:solidFill>
                <a:ea typeface="Arial Unicode MS" pitchFamily="34" charset="-128"/>
                <a:cs typeface="Arial Unicode MS" pitchFamily="34" charset="-128"/>
              </a:rPr>
              <a:t>Common </a:t>
            </a:r>
            <a:r>
              <a:rPr lang="en-US" sz="2000" b="1" kern="0" dirty="0">
                <a:solidFill>
                  <a:srgbClr val="FFFFFF"/>
                </a:solidFill>
                <a:ea typeface="Arial Unicode MS" pitchFamily="34" charset="-128"/>
                <a:cs typeface="Arial Unicode MS" pitchFamily="34" charset="-128"/>
              </a:rPr>
              <a:t>Database Approach </a:t>
            </a:r>
            <a:r>
              <a:rPr lang="en-US" sz="2000" b="1" kern="0" dirty="0" smtClean="0">
                <a:solidFill>
                  <a:srgbClr val="FFFFFF"/>
                </a:solidFill>
                <a:ea typeface="Arial Unicode MS" pitchFamily="34" charset="-128"/>
                <a:cs typeface="Arial Unicode MS" pitchFamily="34" charset="-128"/>
              </a:rPr>
              <a:t>for OLTP </a:t>
            </a:r>
            <a:r>
              <a:rPr lang="en-US" sz="2000" b="1" kern="0" dirty="0">
                <a:solidFill>
                  <a:srgbClr val="FFFFFF"/>
                </a:solidFill>
                <a:ea typeface="Arial Unicode MS" pitchFamily="34" charset="-128"/>
                <a:cs typeface="Arial Unicode MS" pitchFamily="34" charset="-128"/>
              </a:rPr>
              <a:t>and OLAP Using an </a:t>
            </a:r>
            <a:r>
              <a:rPr lang="en-US" sz="2000" b="1" kern="0" dirty="0" smtClean="0">
                <a:solidFill>
                  <a:srgbClr val="FFFFFF"/>
                </a:solidFill>
                <a:ea typeface="Arial Unicode MS" pitchFamily="34" charset="-128"/>
                <a:cs typeface="Arial Unicode MS" pitchFamily="34" charset="-128"/>
              </a:rPr>
              <a:t>In-Memory Columnar </a:t>
            </a:r>
            <a:r>
              <a:rPr lang="en-US" sz="2000" b="1" kern="0" dirty="0">
                <a:solidFill>
                  <a:srgbClr val="FFFFFF"/>
                </a:solidFill>
                <a:ea typeface="Arial Unicode MS" pitchFamily="34" charset="-128"/>
                <a:cs typeface="Arial Unicode MS" pitchFamily="34" charset="-128"/>
              </a:rPr>
              <a:t>Database</a:t>
            </a:r>
          </a:p>
          <a:p>
            <a:pPr fontAlgn="base">
              <a:lnSpc>
                <a:spcPct val="60000"/>
              </a:lnSpc>
              <a:spcBef>
                <a:spcPct val="50000"/>
              </a:spcBef>
              <a:spcAft>
                <a:spcPct val="0"/>
              </a:spcAft>
              <a:buClr>
                <a:srgbClr val="F0AB00"/>
              </a:buClr>
              <a:buSzPct val="80000"/>
            </a:pPr>
            <a:r>
              <a:rPr lang="en-US" sz="1200" b="1" kern="0" dirty="0" err="1" smtClean="0">
                <a:solidFill>
                  <a:srgbClr val="FFFFFF"/>
                </a:solidFill>
                <a:ea typeface="Arial Unicode MS" pitchFamily="34" charset="-128"/>
                <a:cs typeface="Arial Unicode MS" pitchFamily="34" charset="-128"/>
              </a:rPr>
              <a:t>Hasso</a:t>
            </a:r>
            <a:r>
              <a:rPr lang="en-US" sz="1200" b="1" kern="0" dirty="0" smtClean="0">
                <a:solidFill>
                  <a:srgbClr val="FFFFFF"/>
                </a:solidFill>
                <a:ea typeface="Arial Unicode MS" pitchFamily="34" charset="-128"/>
                <a:cs typeface="Arial Unicode MS" pitchFamily="34" charset="-128"/>
              </a:rPr>
              <a:t> </a:t>
            </a:r>
            <a:r>
              <a:rPr lang="en-US" sz="1200" b="1" kern="0" dirty="0" err="1" smtClean="0">
                <a:solidFill>
                  <a:srgbClr val="FFFFFF"/>
                </a:solidFill>
                <a:ea typeface="Arial Unicode MS" pitchFamily="34" charset="-128"/>
                <a:cs typeface="Arial Unicode MS" pitchFamily="34" charset="-128"/>
              </a:rPr>
              <a:t>Plattner</a:t>
            </a:r>
            <a:endParaRPr lang="en-US" sz="1200" b="1" kern="0" dirty="0" smtClean="0">
              <a:solidFill>
                <a:srgbClr val="FFFFFF"/>
              </a:solidFill>
              <a:ea typeface="Arial Unicode MS" pitchFamily="34" charset="-128"/>
              <a:cs typeface="Arial Unicode MS" pitchFamily="34" charset="-128"/>
            </a:endParaRPr>
          </a:p>
        </p:txBody>
      </p:sp>
      <p:pic>
        <p:nvPicPr>
          <p:cNvPr id="152" name="Picture 151"/>
          <p:cNvPicPr>
            <a:picLocks noChangeAspect="1"/>
          </p:cNvPicPr>
          <p:nvPr/>
        </p:nvPicPr>
        <p:blipFill rotWithShape="1">
          <a:blip r:embed="rId10">
            <a:extLst>
              <a:ext uri="{28A0092B-C50C-407E-A947-70E740481C1C}">
                <a14:useLocalDpi xmlns:a14="http://schemas.microsoft.com/office/drawing/2010/main"/>
              </a:ext>
            </a:extLst>
          </a:blip>
          <a:srcRect l="46279" t="66603" r="45649" b="25325"/>
          <a:stretch/>
        </p:blipFill>
        <p:spPr>
          <a:xfrm>
            <a:off x="4226012" y="4463959"/>
            <a:ext cx="739020" cy="554265"/>
          </a:xfrm>
          <a:prstGeom prst="rect">
            <a:avLst/>
          </a:prstGeom>
        </p:spPr>
      </p:pic>
      <p:sp>
        <p:nvSpPr>
          <p:cNvPr id="104" name="Rectangle 103"/>
          <p:cNvSpPr/>
          <p:nvPr/>
        </p:nvSpPr>
        <p:spPr>
          <a:xfrm>
            <a:off x="4193801" y="4423520"/>
            <a:ext cx="800219" cy="646331"/>
          </a:xfrm>
          <a:prstGeom prst="rect">
            <a:avLst/>
          </a:prstGeom>
        </p:spPr>
        <p:txBody>
          <a:bodyPr wrap="none">
            <a:spAutoFit/>
          </a:bodyPr>
          <a:lstStyle/>
          <a:p>
            <a:pPr algn="ctr" fontAlgn="base">
              <a:spcBef>
                <a:spcPct val="50000"/>
              </a:spcBef>
              <a:spcAft>
                <a:spcPct val="0"/>
              </a:spcAft>
              <a:buClr>
                <a:srgbClr val="F0AB00"/>
              </a:buClr>
              <a:buSzPct val="80000"/>
            </a:pPr>
            <a:r>
              <a:rPr lang="en-US" sz="3600" b="1" kern="0" dirty="0" smtClean="0">
                <a:solidFill>
                  <a:srgbClr val="FFFFFF">
                    <a:lumMod val="85000"/>
                  </a:srgbClr>
                </a:solidFill>
                <a:ea typeface="Arial Unicode MS" pitchFamily="34" charset="-128"/>
                <a:cs typeface="Arial Unicode MS" pitchFamily="34" charset="-128"/>
              </a:rPr>
              <a:t>VS</a:t>
            </a:r>
            <a:endParaRPr lang="en-US" sz="3600" b="1" kern="0" dirty="0">
              <a:solidFill>
                <a:srgbClr val="FFFFFF">
                  <a:lumMod val="85000"/>
                </a:srgbClr>
              </a:solidFill>
              <a:ea typeface="Arial Unicode MS" pitchFamily="34" charset="-128"/>
              <a:cs typeface="Arial Unicode MS" pitchFamily="34" charset="-128"/>
            </a:endParaRPr>
          </a:p>
        </p:txBody>
      </p:sp>
      <p:grpSp>
        <p:nvGrpSpPr>
          <p:cNvPr id="3" name="Group 2"/>
          <p:cNvGrpSpPr/>
          <p:nvPr/>
        </p:nvGrpSpPr>
        <p:grpSpPr>
          <a:xfrm>
            <a:off x="3155299" y="4143983"/>
            <a:ext cx="829073" cy="1204665"/>
            <a:chOff x="3155299" y="4258283"/>
            <a:chExt cx="829073" cy="1204665"/>
          </a:xfrm>
        </p:grpSpPr>
        <p:sp>
          <p:nvSpPr>
            <p:cNvPr id="52" name="TextBox 51"/>
            <p:cNvSpPr txBox="1"/>
            <p:nvPr/>
          </p:nvSpPr>
          <p:spPr bwMode="gray">
            <a:xfrm>
              <a:off x="3155299" y="5216727"/>
              <a:ext cx="829073" cy="24622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000" b="1" kern="0" dirty="0" smtClean="0">
                  <a:solidFill>
                    <a:srgbClr val="CCCCCC">
                      <a:lumMod val="25000"/>
                    </a:srgbClr>
                  </a:solidFill>
                  <a:ea typeface="Arial Unicode MS" pitchFamily="34" charset="-128"/>
                  <a:cs typeface="Arial Unicode MS" pitchFamily="34" charset="-128"/>
                </a:rPr>
                <a:t>Accelerate</a:t>
              </a:r>
            </a:p>
          </p:txBody>
        </p:sp>
        <p:grpSp>
          <p:nvGrpSpPr>
            <p:cNvPr id="6" name="Group 5"/>
            <p:cNvGrpSpPr/>
            <p:nvPr/>
          </p:nvGrpSpPr>
          <p:grpSpPr>
            <a:xfrm>
              <a:off x="3178097" y="4258283"/>
              <a:ext cx="773280" cy="985156"/>
              <a:chOff x="3178097" y="4258283"/>
              <a:chExt cx="773280" cy="985156"/>
            </a:xfrm>
          </p:grpSpPr>
          <p:grpSp>
            <p:nvGrpSpPr>
              <p:cNvPr id="5" name="Group 4"/>
              <p:cNvGrpSpPr/>
              <p:nvPr/>
            </p:nvGrpSpPr>
            <p:grpSpPr>
              <a:xfrm>
                <a:off x="3178097" y="4258283"/>
                <a:ext cx="773280" cy="773280"/>
                <a:chOff x="3178097" y="4301708"/>
                <a:chExt cx="773280" cy="773280"/>
              </a:xfrm>
            </p:grpSpPr>
            <p:pic>
              <p:nvPicPr>
                <p:cNvPr id="73" name="Picture 7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78097" y="4301708"/>
                  <a:ext cx="773280" cy="773280"/>
                </a:xfrm>
                <a:prstGeom prst="rect">
                  <a:avLst/>
                </a:prstGeom>
              </p:spPr>
            </p:pic>
            <p:sp>
              <p:nvSpPr>
                <p:cNvPr id="57" name="Rectangle 56"/>
                <p:cNvSpPr/>
                <p:nvPr/>
              </p:nvSpPr>
              <p:spPr bwMode="gray">
                <a:xfrm>
                  <a:off x="3412592" y="4584154"/>
                  <a:ext cx="304289" cy="258969"/>
                </a:xfrm>
                <a:prstGeom prst="rect">
                  <a:avLst/>
                </a:prstGeom>
                <a:solidFill>
                  <a:schemeClr val="bg1"/>
                </a:solidFill>
                <a:ln w="19050">
                  <a:solidFill>
                    <a:schemeClr val="bg2"/>
                  </a:solidFill>
                </a:ln>
              </p:spPr>
              <p:txBody>
                <a:bodyPr wrap="none" lIns="0" rIns="0" rtlCol="0" anchor="ctr" anchorCtr="1">
                  <a:noAutofit/>
                </a:bodyPr>
                <a:lstStyle/>
                <a:p>
                  <a:pPr algn="ctr"/>
                  <a:r>
                    <a:rPr lang="en-US" sz="800" b="1" dirty="0" smtClean="0">
                      <a:solidFill>
                        <a:srgbClr val="000000"/>
                      </a:solidFill>
                      <a:cs typeface="Arial"/>
                    </a:rPr>
                    <a:t>  Cache</a:t>
                  </a:r>
                </a:p>
              </p:txBody>
            </p:sp>
          </p:grpSp>
          <p:pic>
            <p:nvPicPr>
              <p:cNvPr id="150" name="Picture 14" descr="\\psf\Host\Users\eric\Graphic Tank\Electronics_Database copy.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gray">
              <a:xfrm>
                <a:off x="3356905" y="4857232"/>
                <a:ext cx="415664" cy="386207"/>
              </a:xfrm>
              <a:prstGeom prst="rect">
                <a:avLst/>
              </a:prstGeom>
              <a:noFill/>
            </p:spPr>
          </p:pic>
        </p:grpSp>
      </p:grpSp>
      <p:cxnSp>
        <p:nvCxnSpPr>
          <p:cNvPr id="45" name="Straight Connector 44"/>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7616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1" name="Rectangle 90"/>
          <p:cNvSpPr/>
          <p:nvPr/>
        </p:nvSpPr>
        <p:spPr bwMode="gray">
          <a:xfrm>
            <a:off x="0" y="0"/>
            <a:ext cx="9144000" cy="6496924"/>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73" name="Rectangle 72"/>
          <p:cNvSpPr/>
          <p:nvPr/>
        </p:nvSpPr>
        <p:spPr bwMode="gray">
          <a:xfrm>
            <a:off x="456887" y="4394447"/>
            <a:ext cx="8158980" cy="1908701"/>
          </a:xfrm>
          <a:prstGeom prst="rect">
            <a:avLst/>
          </a:prstGeom>
          <a:solidFill>
            <a:schemeClr val="tx1">
              <a:alpha val="70000"/>
            </a:schemeClr>
          </a:solidFill>
        </p:spPr>
        <p:txBody>
          <a:bodyPr wrap="square" rtlCol="0" anchor="ctr" anchorCtr="1">
            <a:noAutofit/>
          </a:bodyPr>
          <a:lstStyle/>
          <a:p>
            <a:pPr algn="ctr"/>
            <a:endParaRPr lang="en-US" sz="1200" dirty="0" smtClean="0">
              <a:solidFill>
                <a:srgbClr val="FFFFFF"/>
              </a:solidFill>
              <a:cs typeface="Arial"/>
            </a:endParaRPr>
          </a:p>
        </p:txBody>
      </p:sp>
      <p:sp>
        <p:nvSpPr>
          <p:cNvPr id="3" name="Down Arrow Callout 2"/>
          <p:cNvSpPr/>
          <p:nvPr/>
        </p:nvSpPr>
        <p:spPr bwMode="gray">
          <a:xfrm>
            <a:off x="464159" y="2139512"/>
            <a:ext cx="4073186" cy="2176581"/>
          </a:xfrm>
          <a:prstGeom prst="downArrowCallout">
            <a:avLst>
              <a:gd name="adj1" fmla="val 97079"/>
              <a:gd name="adj2" fmla="val 43648"/>
              <a:gd name="adj3" fmla="val 15625"/>
              <a:gd name="adj4" fmla="val 84375"/>
            </a:avLst>
          </a:prstGeom>
          <a:solidFill>
            <a:schemeClr val="tx1">
              <a:alpha val="70000"/>
            </a:schemeClr>
          </a:solidFill>
        </p:spPr>
        <p:txBody>
          <a:bodyPr wrap="square" rtlCol="0" anchor="ctr" anchorCtr="1">
            <a:noAutofit/>
          </a:bodyPr>
          <a:lstStyle/>
          <a:p>
            <a:pPr algn="ctr"/>
            <a:endParaRPr lang="en-US" sz="1200" dirty="0" smtClean="0">
              <a:solidFill>
                <a:srgbClr val="FFFFFF"/>
              </a:solidFill>
              <a:cs typeface="Arial"/>
            </a:endParaRPr>
          </a:p>
        </p:txBody>
      </p:sp>
      <p:sp>
        <p:nvSpPr>
          <p:cNvPr id="90" name="Down Arrow Callout 89"/>
          <p:cNvSpPr/>
          <p:nvPr/>
        </p:nvSpPr>
        <p:spPr bwMode="gray">
          <a:xfrm>
            <a:off x="4652467" y="2139512"/>
            <a:ext cx="3963400" cy="2176581"/>
          </a:xfrm>
          <a:prstGeom prst="downArrowCallout">
            <a:avLst>
              <a:gd name="adj1" fmla="val 97079"/>
              <a:gd name="adj2" fmla="val 43648"/>
              <a:gd name="adj3" fmla="val 15337"/>
              <a:gd name="adj4" fmla="val 84663"/>
            </a:avLst>
          </a:prstGeom>
          <a:solidFill>
            <a:schemeClr val="tx1">
              <a:alpha val="70000"/>
            </a:schemeClr>
          </a:solidFill>
        </p:spPr>
        <p:txBody>
          <a:bodyPr wrap="square" rtlCol="0" anchor="ctr" anchorCtr="1">
            <a:noAutofit/>
          </a:bodyPr>
          <a:lstStyle/>
          <a:p>
            <a:pPr algn="ctr"/>
            <a:endParaRPr lang="en-US" sz="1200" dirty="0">
              <a:solidFill>
                <a:srgbClr val="FFFFFF"/>
              </a:solidFill>
              <a:cs typeface="Arial"/>
            </a:endParaRPr>
          </a:p>
        </p:txBody>
      </p:sp>
      <p:sp>
        <p:nvSpPr>
          <p:cNvPr id="49" name="Title 1"/>
          <p:cNvSpPr txBox="1">
            <a:spLocks/>
          </p:cNvSpPr>
          <p:nvPr/>
        </p:nvSpPr>
        <p:spPr bwMode="gray">
          <a:xfrm>
            <a:off x="379360" y="313774"/>
            <a:ext cx="8496000"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endParaRPr lang="en-US" dirty="0">
              <a:solidFill>
                <a:srgbClr val="FFFFFF"/>
              </a:solidFill>
            </a:endParaRPr>
          </a:p>
        </p:txBody>
      </p:sp>
      <p:sp>
        <p:nvSpPr>
          <p:cNvPr id="50" name="Rectangle 49"/>
          <p:cNvSpPr/>
          <p:nvPr/>
        </p:nvSpPr>
        <p:spPr bwMode="gray">
          <a:xfrm>
            <a:off x="336700" y="0"/>
            <a:ext cx="8477015" cy="15060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1" name="Plus 30"/>
          <p:cNvSpPr/>
          <p:nvPr/>
        </p:nvSpPr>
        <p:spPr bwMode="gray">
          <a:xfrm>
            <a:off x="2293124" y="5364010"/>
            <a:ext cx="329142" cy="304218"/>
          </a:xfrm>
          <a:prstGeom prst="mathPlus">
            <a:avLst>
              <a:gd name="adj1" fmla="val 6476"/>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200" b="1" kern="0" dirty="0" smtClean="0">
              <a:solidFill>
                <a:srgbClr val="000000"/>
              </a:solidFill>
              <a:ea typeface="Arial Unicode MS" pitchFamily="34" charset="-128"/>
              <a:cs typeface="Arial Unicode MS" pitchFamily="34" charset="-128"/>
            </a:endParaRPr>
          </a:p>
        </p:txBody>
      </p:sp>
      <p:sp>
        <p:nvSpPr>
          <p:cNvPr id="32" name="Plus 31"/>
          <p:cNvSpPr/>
          <p:nvPr/>
        </p:nvSpPr>
        <p:spPr bwMode="gray">
          <a:xfrm>
            <a:off x="4298515" y="5377064"/>
            <a:ext cx="329142" cy="304218"/>
          </a:xfrm>
          <a:prstGeom prst="mathPlus">
            <a:avLst>
              <a:gd name="adj1" fmla="val 6476"/>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200" b="1" kern="0" dirty="0" smtClean="0">
              <a:solidFill>
                <a:srgbClr val="000000"/>
              </a:solidFill>
              <a:ea typeface="Arial Unicode MS" pitchFamily="34" charset="-128"/>
              <a:cs typeface="Arial Unicode MS" pitchFamily="34" charset="-128"/>
            </a:endParaRPr>
          </a:p>
        </p:txBody>
      </p:sp>
      <p:sp>
        <p:nvSpPr>
          <p:cNvPr id="33" name="Plus 32"/>
          <p:cNvSpPr/>
          <p:nvPr/>
        </p:nvSpPr>
        <p:spPr bwMode="gray">
          <a:xfrm>
            <a:off x="6286177" y="5364010"/>
            <a:ext cx="329142" cy="304218"/>
          </a:xfrm>
          <a:prstGeom prst="mathPlus">
            <a:avLst>
              <a:gd name="adj1" fmla="val 6476"/>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200" b="1" kern="0" dirty="0" smtClean="0">
              <a:solidFill>
                <a:srgbClr val="000000"/>
              </a:solidFill>
              <a:ea typeface="Arial Unicode MS" pitchFamily="34" charset="-128"/>
              <a:cs typeface="Arial Unicode MS" pitchFamily="34" charset="-128"/>
            </a:endParaRPr>
          </a:p>
        </p:txBody>
      </p:sp>
      <p:grpSp>
        <p:nvGrpSpPr>
          <p:cNvPr id="7" name="Group 6"/>
          <p:cNvGrpSpPr/>
          <p:nvPr/>
        </p:nvGrpSpPr>
        <p:grpSpPr>
          <a:xfrm>
            <a:off x="4655437" y="2834871"/>
            <a:ext cx="1328298" cy="800981"/>
            <a:chOff x="4725611" y="2783101"/>
            <a:chExt cx="1328298" cy="800981"/>
          </a:xfrm>
        </p:grpSpPr>
        <p:sp>
          <p:nvSpPr>
            <p:cNvPr id="53" name="Rectangle 52"/>
            <p:cNvSpPr/>
            <p:nvPr/>
          </p:nvSpPr>
          <p:spPr>
            <a:xfrm>
              <a:off x="4725611" y="3153195"/>
              <a:ext cx="1328298" cy="430887"/>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rgbClr val="FFFFFF"/>
                  </a:solidFill>
                </a:rPr>
                <a:t>Operational Analytics</a:t>
              </a:r>
            </a:p>
          </p:txBody>
        </p:sp>
        <p:pic>
          <p:nvPicPr>
            <p:cNvPr id="61" name="Picture 35" descr="\\psf\Host\Users\eric\Graphic Tank\Misc-4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66494" y="2783101"/>
              <a:ext cx="321021" cy="311453"/>
            </a:xfrm>
            <a:prstGeom prst="rect">
              <a:avLst/>
            </a:prstGeom>
            <a:noFill/>
            <a:ln>
              <a:noFill/>
            </a:ln>
          </p:spPr>
        </p:pic>
      </p:grpSp>
      <p:sp>
        <p:nvSpPr>
          <p:cNvPr id="4" name="Rectangle 3"/>
          <p:cNvSpPr/>
          <p:nvPr/>
        </p:nvSpPr>
        <p:spPr>
          <a:xfrm>
            <a:off x="5221956" y="2337257"/>
            <a:ext cx="2796663" cy="369332"/>
          </a:xfrm>
          <a:prstGeom prst="rect">
            <a:avLst/>
          </a:prstGeom>
        </p:spPr>
        <p:txBody>
          <a:bodyPr wrap="none">
            <a:spAutoFit/>
          </a:bodyPr>
          <a:lstStyle/>
          <a:p>
            <a:pPr marL="0" lvl="1" algn="ctr">
              <a:spcBef>
                <a:spcPts val="600"/>
              </a:spcBef>
              <a:buClr>
                <a:srgbClr val="F0AB00"/>
              </a:buClr>
              <a:buFont typeface="wingdings"/>
              <a:buNone/>
              <a:defRPr/>
            </a:pPr>
            <a:r>
              <a:rPr lang="en-US" b="1" dirty="0" smtClean="0">
                <a:solidFill>
                  <a:srgbClr val="FFFFFF"/>
                </a:solidFill>
              </a:rPr>
              <a:t>REAL-TIME ANALYTICS</a:t>
            </a:r>
            <a:endParaRPr lang="en-US" b="1" dirty="0">
              <a:solidFill>
                <a:srgbClr val="FFFFFF"/>
              </a:solidFill>
            </a:endParaRPr>
          </a:p>
        </p:txBody>
      </p:sp>
      <p:sp>
        <p:nvSpPr>
          <p:cNvPr id="74" name="Rectangle 73"/>
          <p:cNvSpPr/>
          <p:nvPr/>
        </p:nvSpPr>
        <p:spPr>
          <a:xfrm>
            <a:off x="3445343" y="4433149"/>
            <a:ext cx="2223686" cy="369332"/>
          </a:xfrm>
          <a:prstGeom prst="rect">
            <a:avLst/>
          </a:prstGeom>
        </p:spPr>
        <p:txBody>
          <a:bodyPr wrap="none">
            <a:spAutoFit/>
          </a:bodyPr>
          <a:lstStyle/>
          <a:p>
            <a:pPr marL="0" lvl="1" algn="ctr">
              <a:spcBef>
                <a:spcPts val="600"/>
              </a:spcBef>
              <a:buClr>
                <a:srgbClr val="F0AB00"/>
              </a:buClr>
              <a:buFont typeface="wingdings"/>
              <a:buNone/>
              <a:defRPr/>
            </a:pPr>
            <a:r>
              <a:rPr lang="en-US" b="1" dirty="0" smtClean="0">
                <a:solidFill>
                  <a:srgbClr val="FFFFFF"/>
                </a:solidFill>
              </a:rPr>
              <a:t>Real-time Platform</a:t>
            </a:r>
            <a:endParaRPr lang="en-US" b="1" dirty="0">
              <a:solidFill>
                <a:srgbClr val="FFFFFF"/>
              </a:solidFill>
            </a:endParaRPr>
          </a:p>
        </p:txBody>
      </p:sp>
      <p:sp>
        <p:nvSpPr>
          <p:cNvPr id="75" name="TextBox 74"/>
          <p:cNvSpPr txBox="1"/>
          <p:nvPr/>
        </p:nvSpPr>
        <p:spPr>
          <a:xfrm>
            <a:off x="592751" y="4899599"/>
            <a:ext cx="1724317" cy="1233040"/>
          </a:xfrm>
          <a:prstGeom prst="roundRect">
            <a:avLst>
              <a:gd name="adj" fmla="val 0"/>
            </a:avLst>
          </a:prstGeom>
          <a:solidFill>
            <a:schemeClr val="accent1"/>
          </a:solidFill>
          <a:ln w="15875" cap="rnd">
            <a:noFill/>
          </a:ln>
          <a:effectLst>
            <a:softEdge rad="0"/>
          </a:effectLst>
        </p:spPr>
        <p:txBody>
          <a:bodyPr wrap="square" lIns="45720" tIns="45720" rIns="45720" bIns="45720" rtlCol="0" anchor="ctr" anchorCtr="0">
            <a:noAutofit/>
          </a:bodyPr>
          <a:lstStyle>
            <a:defPPr>
              <a:defRPr lang="de-DE"/>
            </a:defPPr>
            <a:lvl1pPr algn="ctr" fontAlgn="base">
              <a:spcBef>
                <a:spcPct val="50000"/>
              </a:spcBef>
              <a:spcAft>
                <a:spcPct val="0"/>
              </a:spcAft>
              <a:buClr>
                <a:srgbClr val="F0AB00"/>
              </a:buClr>
              <a:buSzPct val="80000"/>
              <a:defRPr sz="1100" b="1" kern="0">
                <a:solidFill>
                  <a:schemeClr val="tx1">
                    <a:lumMod val="75000"/>
                    <a:lumOff val="25000"/>
                  </a:schemeClr>
                </a:solidFill>
                <a:ea typeface="Arial Unicode MS" pitchFamily="34" charset="-128"/>
                <a:cs typeface="Arial Unicode MS" pitchFamily="34" charset="-128"/>
              </a:defRPr>
            </a:lvl1pPr>
          </a:lstStyle>
          <a:p>
            <a:r>
              <a:rPr lang="en-US" sz="1200" dirty="0">
                <a:solidFill>
                  <a:schemeClr val="tx1"/>
                </a:solidFill>
              </a:rPr>
              <a:t>Database &amp; </a:t>
            </a:r>
            <a:br>
              <a:rPr lang="en-US" sz="1200" dirty="0">
                <a:solidFill>
                  <a:schemeClr val="tx1"/>
                </a:solidFill>
              </a:rPr>
            </a:br>
            <a:r>
              <a:rPr lang="en-US" sz="1200" dirty="0">
                <a:solidFill>
                  <a:schemeClr val="tx1"/>
                </a:solidFill>
              </a:rPr>
              <a:t>Data Processing Services</a:t>
            </a:r>
          </a:p>
        </p:txBody>
      </p:sp>
      <p:sp>
        <p:nvSpPr>
          <p:cNvPr id="76" name="TextBox 75"/>
          <p:cNvSpPr txBox="1"/>
          <p:nvPr/>
        </p:nvSpPr>
        <p:spPr>
          <a:xfrm>
            <a:off x="2604655" y="4912653"/>
            <a:ext cx="1710416" cy="1233040"/>
          </a:xfrm>
          <a:prstGeom prst="roundRect">
            <a:avLst>
              <a:gd name="adj" fmla="val 0"/>
            </a:avLst>
          </a:prstGeom>
          <a:solidFill>
            <a:schemeClr val="accent1"/>
          </a:solidFill>
          <a:ln w="15875" cap="rnd">
            <a:noFill/>
          </a:ln>
          <a:effectLst>
            <a:softEdge rad="0"/>
          </a:effectLst>
        </p:spPr>
        <p:txBody>
          <a:bodyPr wrap="square" lIns="45720" tIns="45720" rIns="45720" bIns="45720" rtlCol="0" anchor="ctr" anchorCtr="0">
            <a:noAutofit/>
          </a:bodyPr>
          <a:lstStyle>
            <a:defPPr>
              <a:defRPr lang="de-DE"/>
            </a:defPPr>
            <a:lvl1pPr algn="ctr" fontAlgn="base">
              <a:spcBef>
                <a:spcPct val="50000"/>
              </a:spcBef>
              <a:spcAft>
                <a:spcPct val="0"/>
              </a:spcAft>
              <a:buClr>
                <a:srgbClr val="F0AB00"/>
              </a:buClr>
              <a:buSzPct val="80000"/>
              <a:defRPr sz="1100" b="1" kern="0">
                <a:solidFill>
                  <a:schemeClr val="tx1">
                    <a:lumMod val="75000"/>
                    <a:lumOff val="25000"/>
                  </a:schemeClr>
                </a:solidFill>
                <a:ea typeface="Arial Unicode MS" pitchFamily="34" charset="-128"/>
                <a:cs typeface="Arial Unicode MS" pitchFamily="34" charset="-128"/>
              </a:defRPr>
            </a:lvl1pPr>
          </a:lstStyle>
          <a:p>
            <a:r>
              <a:rPr lang="en-US" sz="1200" dirty="0">
                <a:solidFill>
                  <a:schemeClr val="tx1"/>
                </a:solidFill>
              </a:rPr>
              <a:t>Application </a:t>
            </a:r>
            <a:br>
              <a:rPr lang="en-US" sz="1200" dirty="0">
                <a:solidFill>
                  <a:schemeClr val="tx1"/>
                </a:solidFill>
              </a:rPr>
            </a:br>
            <a:r>
              <a:rPr lang="en-US" sz="1200" dirty="0">
                <a:solidFill>
                  <a:schemeClr val="tx1"/>
                </a:solidFill>
              </a:rPr>
              <a:t>Platform Services</a:t>
            </a:r>
          </a:p>
        </p:txBody>
      </p:sp>
      <p:sp>
        <p:nvSpPr>
          <p:cNvPr id="77" name="TextBox 76"/>
          <p:cNvSpPr txBox="1"/>
          <p:nvPr/>
        </p:nvSpPr>
        <p:spPr>
          <a:xfrm>
            <a:off x="4602658" y="4908564"/>
            <a:ext cx="1710416" cy="1233040"/>
          </a:xfrm>
          <a:prstGeom prst="roundRect">
            <a:avLst>
              <a:gd name="adj" fmla="val 0"/>
            </a:avLst>
          </a:prstGeom>
          <a:solidFill>
            <a:schemeClr val="accent1"/>
          </a:solidFill>
          <a:ln w="15875" cap="rnd">
            <a:noFill/>
          </a:ln>
          <a:effectLst>
            <a:softEdge rad="0"/>
          </a:effectLst>
        </p:spPr>
        <p:txBody>
          <a:bodyPr wrap="square" lIns="45720" tIns="45720" rIns="45720" bIns="45720" rtlCol="0" anchor="ctr" anchorCtr="0">
            <a:noAutofit/>
          </a:bodyPr>
          <a:lstStyle>
            <a:defPPr>
              <a:defRPr lang="de-DE"/>
            </a:defPPr>
            <a:lvl1pPr algn="ctr" fontAlgn="base">
              <a:spcBef>
                <a:spcPct val="50000"/>
              </a:spcBef>
              <a:spcAft>
                <a:spcPct val="0"/>
              </a:spcAft>
              <a:buClr>
                <a:srgbClr val="F0AB00"/>
              </a:buClr>
              <a:buSzPct val="80000"/>
              <a:defRPr sz="1200" b="1" kern="0">
                <a:solidFill>
                  <a:schemeClr val="tx1">
                    <a:lumMod val="75000"/>
                    <a:lumOff val="25000"/>
                  </a:schemeClr>
                </a:solidFill>
                <a:ea typeface="Arial Unicode MS" pitchFamily="34" charset="-128"/>
                <a:cs typeface="Arial Unicode MS" pitchFamily="34" charset="-128"/>
              </a:defRPr>
            </a:lvl1pPr>
          </a:lstStyle>
          <a:p>
            <a:r>
              <a:rPr lang="en-US" dirty="0">
                <a:solidFill>
                  <a:schemeClr val="tx1"/>
                </a:solidFill>
              </a:rPr>
              <a:t>Integration &amp; </a:t>
            </a:r>
            <a:br>
              <a:rPr lang="en-US" dirty="0">
                <a:solidFill>
                  <a:schemeClr val="tx1"/>
                </a:solidFill>
              </a:rPr>
            </a:br>
            <a:r>
              <a:rPr lang="en-US" dirty="0">
                <a:solidFill>
                  <a:schemeClr val="tx1"/>
                </a:solidFill>
              </a:rPr>
              <a:t>Data Virtualization Services</a:t>
            </a:r>
          </a:p>
        </p:txBody>
      </p:sp>
      <p:sp>
        <p:nvSpPr>
          <p:cNvPr id="78" name="TextBox 77"/>
          <p:cNvSpPr txBox="1"/>
          <p:nvPr/>
        </p:nvSpPr>
        <p:spPr>
          <a:xfrm>
            <a:off x="6600661" y="4899599"/>
            <a:ext cx="1710416" cy="1233040"/>
          </a:xfrm>
          <a:prstGeom prst="roundRect">
            <a:avLst>
              <a:gd name="adj" fmla="val 0"/>
            </a:avLst>
          </a:prstGeom>
          <a:solidFill>
            <a:schemeClr val="accent1"/>
          </a:solidFill>
          <a:ln w="15875" cap="rnd">
            <a:noFill/>
          </a:ln>
          <a:effectLst>
            <a:softEdge rad="0"/>
          </a:effectLst>
        </p:spPr>
        <p:txBody>
          <a:bodyPr wrap="square" lIns="45720" tIns="45720" rIns="45720" bIns="45720" rtlCol="0" anchor="ctr" anchorCtr="0">
            <a:noAutofit/>
          </a:bodyPr>
          <a:lstStyle>
            <a:defPPr>
              <a:defRPr lang="de-DE"/>
            </a:defPPr>
            <a:lvl1pPr algn="ctr" fontAlgn="base">
              <a:spcBef>
                <a:spcPct val="50000"/>
              </a:spcBef>
              <a:spcAft>
                <a:spcPct val="0"/>
              </a:spcAft>
              <a:buClr>
                <a:srgbClr val="F0AB00"/>
              </a:buClr>
              <a:buSzPct val="80000"/>
              <a:defRPr sz="1200" b="1" kern="0">
                <a:solidFill>
                  <a:schemeClr val="tx1">
                    <a:lumMod val="75000"/>
                    <a:lumOff val="25000"/>
                  </a:schemeClr>
                </a:solidFill>
                <a:ea typeface="Arial Unicode MS" pitchFamily="34" charset="-128"/>
                <a:cs typeface="Arial Unicode MS" pitchFamily="34" charset="-128"/>
              </a:defRPr>
            </a:lvl1pPr>
          </a:lstStyle>
          <a:p>
            <a:r>
              <a:rPr lang="en-US" dirty="0">
                <a:solidFill>
                  <a:schemeClr val="tx1"/>
                </a:solidFill>
              </a:rPr>
              <a:t>Mission-Critical Deployment </a:t>
            </a:r>
            <a:br>
              <a:rPr lang="en-US" dirty="0">
                <a:solidFill>
                  <a:schemeClr val="tx1"/>
                </a:solidFill>
              </a:rPr>
            </a:br>
            <a:r>
              <a:rPr lang="en-US" dirty="0">
                <a:solidFill>
                  <a:schemeClr val="tx1"/>
                </a:solidFill>
              </a:rPr>
              <a:t>Services </a:t>
            </a:r>
            <a:br>
              <a:rPr lang="en-US" dirty="0">
                <a:solidFill>
                  <a:schemeClr val="tx1"/>
                </a:solidFill>
              </a:rPr>
            </a:br>
            <a:r>
              <a:rPr lang="en-US" dirty="0">
                <a:solidFill>
                  <a:schemeClr val="tx1"/>
                </a:solidFill>
              </a:rPr>
              <a:t>(Appliance, Cloud)</a:t>
            </a:r>
          </a:p>
        </p:txBody>
      </p:sp>
      <p:grpSp>
        <p:nvGrpSpPr>
          <p:cNvPr id="10" name="Group 9"/>
          <p:cNvGrpSpPr/>
          <p:nvPr/>
        </p:nvGrpSpPr>
        <p:grpSpPr>
          <a:xfrm>
            <a:off x="1895328" y="2818839"/>
            <a:ext cx="1114319" cy="835915"/>
            <a:chOff x="1948335" y="2754045"/>
            <a:chExt cx="1114319" cy="835915"/>
          </a:xfrm>
        </p:grpSpPr>
        <p:sp>
          <p:nvSpPr>
            <p:cNvPr id="54" name="Rectangle 53"/>
            <p:cNvSpPr/>
            <p:nvPr/>
          </p:nvSpPr>
          <p:spPr>
            <a:xfrm>
              <a:off x="1948335" y="3159073"/>
              <a:ext cx="1114319" cy="430887"/>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rgbClr val="FFFFFF"/>
                  </a:solidFill>
                </a:rPr>
                <a:t>Sense &amp; Respond</a:t>
              </a:r>
            </a:p>
          </p:txBody>
        </p:sp>
        <p:pic>
          <p:nvPicPr>
            <p:cNvPr id="58" name="Picture 3" descr="\\psf\Home\Graphic Tank\Misc 1 v2-9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314525" y="2754045"/>
              <a:ext cx="377094" cy="369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188459" y="2868872"/>
            <a:ext cx="1057500" cy="798024"/>
            <a:chOff x="3459670" y="2795113"/>
            <a:chExt cx="1057500" cy="798024"/>
          </a:xfrm>
        </p:grpSpPr>
        <p:sp>
          <p:nvSpPr>
            <p:cNvPr id="55" name="Rectangle 54"/>
            <p:cNvSpPr/>
            <p:nvPr/>
          </p:nvSpPr>
          <p:spPr>
            <a:xfrm>
              <a:off x="3459670" y="3162250"/>
              <a:ext cx="1057500" cy="430887"/>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rgbClr val="FFFFFF"/>
                  </a:solidFill>
                </a:rPr>
                <a:t>Planning &amp; Optimization</a:t>
              </a:r>
            </a:p>
          </p:txBody>
        </p:sp>
        <p:pic>
          <p:nvPicPr>
            <p:cNvPr id="59" name="Picture 45" descr="\\psf\Home\Graphic Tank\template-03.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22110" y="2795113"/>
              <a:ext cx="323113" cy="3212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37479" y="2860927"/>
            <a:ext cx="1250888" cy="795320"/>
            <a:chOff x="497231" y="2797817"/>
            <a:chExt cx="1250888" cy="795320"/>
          </a:xfrm>
        </p:grpSpPr>
        <p:sp>
          <p:nvSpPr>
            <p:cNvPr id="52" name="Rectangle 51"/>
            <p:cNvSpPr/>
            <p:nvPr/>
          </p:nvSpPr>
          <p:spPr>
            <a:xfrm>
              <a:off x="497231" y="3162250"/>
              <a:ext cx="1250888" cy="430887"/>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rgbClr val="FFFFFF"/>
                  </a:solidFill>
                </a:rPr>
                <a:t>Consumer Engagement</a:t>
              </a:r>
            </a:p>
          </p:txBody>
        </p:sp>
        <p:pic>
          <p:nvPicPr>
            <p:cNvPr id="60" name="Picture 13" descr="\\psf\Host\Users\eric\Graphic Tank\Misc-63.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74366" y="2797817"/>
              <a:ext cx="443760" cy="311454"/>
            </a:xfrm>
            <a:prstGeom prst="rect">
              <a:avLst/>
            </a:prstGeom>
            <a:noFill/>
            <a:ln>
              <a:noFill/>
            </a:ln>
          </p:spPr>
        </p:pic>
      </p:grpSp>
      <p:sp>
        <p:nvSpPr>
          <p:cNvPr id="72" name="Rectangle 71"/>
          <p:cNvSpPr/>
          <p:nvPr/>
        </p:nvSpPr>
        <p:spPr>
          <a:xfrm>
            <a:off x="826267" y="2337257"/>
            <a:ext cx="3198248" cy="369332"/>
          </a:xfrm>
          <a:prstGeom prst="rect">
            <a:avLst/>
          </a:prstGeom>
        </p:spPr>
        <p:txBody>
          <a:bodyPr wrap="none">
            <a:spAutoFit/>
          </a:bodyPr>
          <a:lstStyle/>
          <a:p>
            <a:pPr marL="0" lvl="1" algn="ctr">
              <a:spcBef>
                <a:spcPts val="600"/>
              </a:spcBef>
              <a:buClr>
                <a:srgbClr val="F0AB00"/>
              </a:buClr>
              <a:buFont typeface="wingdings"/>
              <a:buNone/>
              <a:defRPr/>
            </a:pPr>
            <a:r>
              <a:rPr lang="en-US" b="1" dirty="0" smtClean="0">
                <a:solidFill>
                  <a:srgbClr val="FFFFFF"/>
                </a:solidFill>
              </a:rPr>
              <a:t>REAL-TIME APPLICATIONS</a:t>
            </a:r>
            <a:endParaRPr lang="en-US" b="1" dirty="0">
              <a:solidFill>
                <a:srgbClr val="FFFFFF"/>
              </a:solidFill>
            </a:endParaRPr>
          </a:p>
        </p:txBody>
      </p:sp>
      <p:sp>
        <p:nvSpPr>
          <p:cNvPr id="46" name="TextBox 45"/>
          <p:cNvSpPr txBox="1"/>
          <p:nvPr/>
        </p:nvSpPr>
        <p:spPr>
          <a:xfrm>
            <a:off x="464159" y="1311442"/>
            <a:ext cx="1347639"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a:solidFill>
                  <a:schemeClr val="tx1"/>
                </a:solidFill>
              </a:rPr>
              <a:t>SAP </a:t>
            </a:r>
            <a:r>
              <a:rPr lang="en-US" dirty="0" err="1">
                <a:solidFill>
                  <a:schemeClr val="tx1"/>
                </a:solidFill>
              </a:rPr>
              <a:t>BusinessSuite</a:t>
            </a:r>
            <a:r>
              <a:rPr lang="en-US" dirty="0">
                <a:solidFill>
                  <a:schemeClr val="tx1"/>
                </a:solidFill>
              </a:rPr>
              <a:t> </a:t>
            </a:r>
            <a:r>
              <a:rPr lang="en-US" dirty="0" smtClean="0">
                <a:solidFill>
                  <a:schemeClr val="tx1"/>
                </a:solidFill>
              </a:rPr>
              <a:t/>
            </a:r>
            <a:br>
              <a:rPr lang="en-US" dirty="0" smtClean="0">
                <a:solidFill>
                  <a:schemeClr val="tx1"/>
                </a:solidFill>
              </a:rPr>
            </a:br>
            <a:r>
              <a:rPr lang="en-US" dirty="0" smtClean="0">
                <a:solidFill>
                  <a:schemeClr val="tx1"/>
                </a:solidFill>
              </a:rPr>
              <a:t>&amp; SAP </a:t>
            </a:r>
            <a:r>
              <a:rPr lang="en-US" dirty="0" err="1" smtClean="0">
                <a:solidFill>
                  <a:schemeClr val="tx1"/>
                </a:solidFill>
              </a:rPr>
              <a:t>BusinessOne</a:t>
            </a:r>
            <a:r>
              <a:rPr lang="en-US" dirty="0" smtClean="0">
                <a:solidFill>
                  <a:schemeClr val="tx1"/>
                </a:solidFill>
              </a:rPr>
              <a:t> </a:t>
            </a:r>
            <a:endParaRPr lang="en-US" dirty="0">
              <a:solidFill>
                <a:schemeClr val="tx1"/>
              </a:solidFill>
            </a:endParaRPr>
          </a:p>
        </p:txBody>
      </p:sp>
      <p:sp>
        <p:nvSpPr>
          <p:cNvPr id="48" name="TextBox 47"/>
          <p:cNvSpPr txBox="1"/>
          <p:nvPr/>
        </p:nvSpPr>
        <p:spPr>
          <a:xfrm>
            <a:off x="3232480" y="1311442"/>
            <a:ext cx="1304865"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a:solidFill>
                  <a:schemeClr val="tx1"/>
                </a:solidFill>
              </a:rPr>
              <a:t>30</a:t>
            </a:r>
            <a:r>
              <a:rPr lang="en-US" dirty="0" smtClean="0">
                <a:solidFill>
                  <a:schemeClr val="tx1"/>
                </a:solidFill>
              </a:rPr>
              <a:t>+ SAP </a:t>
            </a:r>
            <a:r>
              <a:rPr lang="en-US" dirty="0">
                <a:solidFill>
                  <a:schemeClr val="tx1"/>
                </a:solidFill>
              </a:rPr>
              <a:t>HANA Apps,  Accelerators </a:t>
            </a:r>
            <a:br>
              <a:rPr lang="en-US" dirty="0">
                <a:solidFill>
                  <a:schemeClr val="tx1"/>
                </a:solidFill>
              </a:rPr>
            </a:br>
            <a:r>
              <a:rPr lang="en-US" dirty="0">
                <a:solidFill>
                  <a:schemeClr val="tx1"/>
                </a:solidFill>
              </a:rPr>
              <a:t>&amp; RDS</a:t>
            </a:r>
          </a:p>
        </p:txBody>
      </p:sp>
      <p:sp>
        <p:nvSpPr>
          <p:cNvPr id="67" name="TextBox 66"/>
          <p:cNvSpPr txBox="1"/>
          <p:nvPr/>
        </p:nvSpPr>
        <p:spPr>
          <a:xfrm>
            <a:off x="1848319" y="1311442"/>
            <a:ext cx="1347639"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err="1">
                <a:solidFill>
                  <a:schemeClr val="tx1"/>
                </a:solidFill>
              </a:rPr>
              <a:t>StartUp</a:t>
            </a:r>
            <a:r>
              <a:rPr lang="en-US" dirty="0">
                <a:solidFill>
                  <a:schemeClr val="tx1"/>
                </a:solidFill>
              </a:rPr>
              <a:t> &amp; ISV Apps</a:t>
            </a:r>
          </a:p>
        </p:txBody>
      </p:sp>
      <p:sp>
        <p:nvSpPr>
          <p:cNvPr id="44" name="TextBox 43"/>
          <p:cNvSpPr txBox="1"/>
          <p:nvPr/>
        </p:nvSpPr>
        <p:spPr>
          <a:xfrm>
            <a:off x="4652467" y="1311442"/>
            <a:ext cx="1304865"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a:solidFill>
                  <a:schemeClr val="tx1"/>
                </a:solidFill>
              </a:rPr>
              <a:t>Operational </a:t>
            </a:r>
            <a:r>
              <a:rPr lang="en-US" dirty="0" err="1">
                <a:solidFill>
                  <a:schemeClr val="tx1"/>
                </a:solidFill>
              </a:rPr>
              <a:t>Datamarts</a:t>
            </a:r>
            <a:endParaRPr lang="en-US" dirty="0">
              <a:solidFill>
                <a:schemeClr val="tx1"/>
              </a:solidFill>
            </a:endParaRPr>
          </a:p>
        </p:txBody>
      </p:sp>
      <p:sp>
        <p:nvSpPr>
          <p:cNvPr id="45" name="TextBox 44"/>
          <p:cNvSpPr txBox="1"/>
          <p:nvPr/>
        </p:nvSpPr>
        <p:spPr>
          <a:xfrm>
            <a:off x="7311002" y="1311442"/>
            <a:ext cx="1304865"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smtClean="0">
                <a:solidFill>
                  <a:schemeClr val="tx1"/>
                </a:solidFill>
              </a:rPr>
              <a:t>SAP </a:t>
            </a:r>
            <a:r>
              <a:rPr lang="en-US" dirty="0" err="1" smtClean="0">
                <a:solidFill>
                  <a:schemeClr val="tx1"/>
                </a:solidFill>
              </a:rPr>
              <a:t>NetWeaver</a:t>
            </a:r>
            <a:r>
              <a:rPr lang="en-US" dirty="0" smtClean="0">
                <a:solidFill>
                  <a:schemeClr val="tx1"/>
                </a:solidFill>
              </a:rPr>
              <a:t> BW  powered by SAP HANA</a:t>
            </a:r>
            <a:endParaRPr lang="en-US" dirty="0">
              <a:solidFill>
                <a:schemeClr val="tx1"/>
              </a:solidFill>
            </a:endParaRPr>
          </a:p>
        </p:txBody>
      </p:sp>
      <p:sp>
        <p:nvSpPr>
          <p:cNvPr id="43" name="TextBox 42"/>
          <p:cNvSpPr txBox="1"/>
          <p:nvPr/>
        </p:nvSpPr>
        <p:spPr>
          <a:xfrm>
            <a:off x="5981734" y="1311442"/>
            <a:ext cx="1304865" cy="731520"/>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2pPr marL="0" lvl="1" algn="ctr">
              <a:buClr>
                <a:srgbClr val="F0AB00"/>
              </a:buClr>
              <a:buNone/>
              <a:defRPr sz="1000" b="1">
                <a:solidFill>
                  <a:schemeClr val="bg1"/>
                </a:solidFill>
              </a:defRPr>
            </a:lvl2pPr>
          </a:lstStyle>
          <a:p>
            <a:pPr lvl="1"/>
            <a:r>
              <a:rPr lang="en-US" dirty="0">
                <a:solidFill>
                  <a:schemeClr val="tx1"/>
                </a:solidFill>
              </a:rPr>
              <a:t>Industry Platforms (Healthcare)</a:t>
            </a:r>
          </a:p>
        </p:txBody>
      </p:sp>
      <p:grpSp>
        <p:nvGrpSpPr>
          <p:cNvPr id="66" name="Group 65"/>
          <p:cNvGrpSpPr/>
          <p:nvPr/>
        </p:nvGrpSpPr>
        <p:grpSpPr>
          <a:xfrm>
            <a:off x="7187722" y="2805771"/>
            <a:ext cx="1168447" cy="988396"/>
            <a:chOff x="7306536" y="2757053"/>
            <a:chExt cx="1168447" cy="988396"/>
          </a:xfrm>
        </p:grpSpPr>
        <p:sp>
          <p:nvSpPr>
            <p:cNvPr id="68" name="Rectangle 67"/>
            <p:cNvSpPr/>
            <p:nvPr/>
          </p:nvSpPr>
          <p:spPr>
            <a:xfrm>
              <a:off x="7306536" y="3145285"/>
              <a:ext cx="1168447" cy="600164"/>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chemeClr val="bg1"/>
                  </a:solidFill>
                </a:rPr>
                <a:t>Predictive, </a:t>
              </a:r>
              <a:br>
                <a:rPr lang="en-US" sz="1100" b="1" dirty="0" smtClean="0">
                  <a:solidFill>
                    <a:schemeClr val="bg1"/>
                  </a:solidFill>
                </a:rPr>
              </a:br>
              <a:r>
                <a:rPr lang="en-US" sz="1100" b="1" dirty="0" smtClean="0">
                  <a:solidFill>
                    <a:schemeClr val="bg1"/>
                  </a:solidFill>
                </a:rPr>
                <a:t>Spatial &amp; Text Analytics</a:t>
              </a:r>
            </a:p>
          </p:txBody>
        </p:sp>
        <p:pic>
          <p:nvPicPr>
            <p:cNvPr id="69" name="Picture 43" descr="\\psf\Host\Users\eric\Graphic Tank\Misc-33.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818854" y="2757053"/>
              <a:ext cx="128590" cy="363549"/>
            </a:xfrm>
            <a:prstGeom prst="rect">
              <a:avLst/>
            </a:prstGeom>
            <a:noFill/>
            <a:ln>
              <a:noFill/>
            </a:ln>
          </p:spPr>
        </p:pic>
      </p:grpSp>
      <p:grpSp>
        <p:nvGrpSpPr>
          <p:cNvPr id="70" name="Group 69"/>
          <p:cNvGrpSpPr/>
          <p:nvPr/>
        </p:nvGrpSpPr>
        <p:grpSpPr>
          <a:xfrm>
            <a:off x="5979796" y="2836501"/>
            <a:ext cx="1230613" cy="795974"/>
            <a:chOff x="6077794" y="2828668"/>
            <a:chExt cx="1230613" cy="795974"/>
          </a:xfrm>
        </p:grpSpPr>
        <p:sp>
          <p:nvSpPr>
            <p:cNvPr id="71" name="Rectangle 70"/>
            <p:cNvSpPr/>
            <p:nvPr/>
          </p:nvSpPr>
          <p:spPr>
            <a:xfrm>
              <a:off x="6077794" y="3193755"/>
              <a:ext cx="1230613" cy="430887"/>
            </a:xfrm>
            <a:prstGeom prst="rect">
              <a:avLst/>
            </a:prstGeom>
          </p:spPr>
          <p:txBody>
            <a:bodyPr wrap="square" lIns="0">
              <a:spAutoFit/>
            </a:bodyPr>
            <a:lstStyle/>
            <a:p>
              <a:pPr marL="0" lvl="1" algn="ctr">
                <a:spcBef>
                  <a:spcPts val="600"/>
                </a:spcBef>
                <a:buClr>
                  <a:srgbClr val="F0AB00"/>
                </a:buClr>
                <a:buFont typeface="wingdings"/>
                <a:buNone/>
                <a:defRPr/>
              </a:pPr>
              <a:r>
                <a:rPr lang="en-US" sz="1100" b="1" dirty="0" smtClean="0">
                  <a:solidFill>
                    <a:schemeClr val="bg1"/>
                  </a:solidFill>
                </a:rPr>
                <a:t>Big Data Warehousing</a:t>
              </a:r>
            </a:p>
          </p:txBody>
        </p:sp>
        <p:pic>
          <p:nvPicPr>
            <p:cNvPr id="79" name="Picture 17" descr="\\psf\Host\Users\eric\Graphic Tank\Apps and Databases-02.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526045" y="2828668"/>
              <a:ext cx="312739" cy="316576"/>
            </a:xfrm>
            <a:prstGeom prst="rect">
              <a:avLst/>
            </a:prstGeom>
            <a:noFill/>
            <a:ln>
              <a:noFill/>
            </a:ln>
          </p:spPr>
        </p:pic>
      </p:grpSp>
      <p:sp>
        <p:nvSpPr>
          <p:cNvPr id="2" name="Title 1"/>
          <p:cNvSpPr>
            <a:spLocks noGrp="1"/>
          </p:cNvSpPr>
          <p:nvPr>
            <p:ph type="title"/>
          </p:nvPr>
        </p:nvSpPr>
        <p:spPr/>
        <p:txBody>
          <a:bodyPr/>
          <a:lstStyle/>
          <a:p>
            <a:r>
              <a:rPr lang="en-US" sz="2800" dirty="0">
                <a:solidFill>
                  <a:schemeClr val="accent1"/>
                </a:solidFill>
              </a:rPr>
              <a:t>SAP HANA: Renovate existing systems while enabling future </a:t>
            </a:r>
            <a:r>
              <a:rPr lang="en-US" sz="2800" dirty="0" smtClean="0">
                <a:solidFill>
                  <a:schemeClr val="accent1"/>
                </a:solidFill>
              </a:rPr>
              <a:t>breakthroughs</a:t>
            </a:r>
            <a:endParaRPr lang="en-US" sz="2800" dirty="0">
              <a:solidFill>
                <a:schemeClr val="accent1"/>
              </a:solidFill>
            </a:endParaRPr>
          </a:p>
        </p:txBody>
      </p:sp>
      <p:cxnSp>
        <p:nvCxnSpPr>
          <p:cNvPr id="51" name="Straight Connector 50"/>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999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accent1"/>
                </a:solidFill>
              </a:rPr>
              <a:t>Predictive </a:t>
            </a:r>
            <a:r>
              <a:rPr lang="en-US" sz="2800" dirty="0" smtClean="0">
                <a:solidFill>
                  <a:schemeClr val="accent1"/>
                </a:solidFill>
              </a:rPr>
              <a:t>analytics &amp; machine learning </a:t>
            </a:r>
            <a:r>
              <a:rPr lang="en-US" dirty="0" smtClean="0"/>
              <a:t/>
            </a:r>
            <a:br>
              <a:rPr lang="en-US" dirty="0" smtClean="0"/>
            </a:br>
            <a:r>
              <a:rPr lang="en-US" sz="2000" b="0" dirty="0" smtClean="0">
                <a:solidFill>
                  <a:srgbClr val="FFFFFF"/>
                </a:solidFill>
              </a:rPr>
              <a:t>Transforming the future with insight today</a:t>
            </a:r>
            <a:endParaRPr lang="en-US" b="0" dirty="0">
              <a:solidFill>
                <a:srgbClr val="FFFFFF"/>
              </a:solidFill>
            </a:endParaRPr>
          </a:p>
        </p:txBody>
      </p:sp>
      <p:sp>
        <p:nvSpPr>
          <p:cNvPr id="72" name="Rectangle 71"/>
          <p:cNvSpPr/>
          <p:nvPr/>
        </p:nvSpPr>
        <p:spPr bwMode="gray">
          <a:xfrm>
            <a:off x="336700" y="-897"/>
            <a:ext cx="8477015" cy="15060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79" name="Rounded Rectangle 78"/>
          <p:cNvSpPr/>
          <p:nvPr/>
        </p:nvSpPr>
        <p:spPr bwMode="auto">
          <a:xfrm>
            <a:off x="324000" y="1394390"/>
            <a:ext cx="8449824" cy="3695146"/>
          </a:xfrm>
          <a:prstGeom prst="roundRect">
            <a:avLst>
              <a:gd name="adj" fmla="val 0"/>
            </a:avLst>
          </a:prstGeom>
          <a:solidFill>
            <a:schemeClr val="accent2">
              <a:alpha val="75000"/>
            </a:schemeClr>
          </a:solidFill>
          <a:extLst/>
        </p:spPr>
        <p:txBody>
          <a:bodyPr wrap="square" lIns="76771" tIns="38386" rIns="76771" bIns="38386">
            <a:noAutofit/>
          </a:bodyPr>
          <a:lstStyle/>
          <a:p>
            <a:pPr algn="r"/>
            <a:endParaRPr lang="en-US" sz="2000">
              <a:solidFill>
                <a:srgbClr val="FFFFFF"/>
              </a:solidFill>
              <a:latin typeface="+mj-lt"/>
            </a:endParaRPr>
          </a:p>
        </p:txBody>
      </p:sp>
      <p:sp>
        <p:nvSpPr>
          <p:cNvPr id="80" name="Rounded Rectangle 79"/>
          <p:cNvSpPr/>
          <p:nvPr/>
        </p:nvSpPr>
        <p:spPr bwMode="gray">
          <a:xfrm>
            <a:off x="2528954" y="1633491"/>
            <a:ext cx="3241926" cy="3233808"/>
          </a:xfrm>
          <a:prstGeom prst="roundRect">
            <a:avLst>
              <a:gd name="adj" fmla="val 0"/>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1" name="Rectangle 80"/>
          <p:cNvSpPr/>
          <p:nvPr/>
        </p:nvSpPr>
        <p:spPr bwMode="gray">
          <a:xfrm>
            <a:off x="5912601" y="1622163"/>
            <a:ext cx="2702761" cy="1738448"/>
          </a:xfrm>
          <a:prstGeom prst="rect">
            <a:avLst/>
          </a:prstGeom>
          <a:solidFill>
            <a:schemeClr val="bg1">
              <a:lumMod val="95000"/>
            </a:schemeClr>
          </a:solidFill>
          <a:ln w="28575" algn="ctr">
            <a:solidFill>
              <a:schemeClr val="bg2">
                <a:lumMod val="75000"/>
              </a:schemeClr>
            </a:solidFill>
            <a:prstDash val="sysDash"/>
            <a:miter lim="800000"/>
            <a:headEnd/>
            <a:tailEnd/>
          </a:ln>
        </p:spPr>
        <p:txBody>
          <a:bodyPr wrap="none" lIns="89981" tIns="71985" rIns="89981" bIns="71985" rtlCol="0" anchor="ctr"/>
          <a:lstStyle/>
          <a:p>
            <a:pPr algn="ctr" defTabSz="914210">
              <a:spcBef>
                <a:spcPct val="50000"/>
              </a:spcBef>
              <a:buClr>
                <a:srgbClr val="F0AB00"/>
              </a:buClr>
              <a:buSzPct val="80000"/>
            </a:pPr>
            <a:endParaRPr lang="en-US" sz="1100" kern="0" dirty="0">
              <a:solidFill>
                <a:schemeClr val="bg1"/>
              </a:solidFill>
              <a:latin typeface="BentonSans Medium" pitchFamily="2" charset="0"/>
              <a:ea typeface="Arial Unicode MS" pitchFamily="34" charset="-128"/>
              <a:cs typeface="Arial Unicode MS" pitchFamily="34" charset="-128"/>
            </a:endParaRPr>
          </a:p>
        </p:txBody>
      </p:sp>
      <p:sp>
        <p:nvSpPr>
          <p:cNvPr id="82" name="Text Placeholder 2"/>
          <p:cNvSpPr txBox="1">
            <a:spLocks/>
          </p:cNvSpPr>
          <p:nvPr/>
        </p:nvSpPr>
        <p:spPr bwMode="gray">
          <a:xfrm>
            <a:off x="6254213" y="5588107"/>
            <a:ext cx="2743200" cy="100584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buClr>
                <a:srgbClr val="F0AB00"/>
              </a:buClr>
              <a:buSzPct val="100000"/>
            </a:pPr>
            <a:endParaRPr lang="en-US" sz="1200" b="0" dirty="0">
              <a:solidFill>
                <a:schemeClr val="bg1"/>
              </a:solidFill>
            </a:endParaRPr>
          </a:p>
        </p:txBody>
      </p:sp>
      <p:grpSp>
        <p:nvGrpSpPr>
          <p:cNvPr id="83" name="Group 82"/>
          <p:cNvGrpSpPr/>
          <p:nvPr/>
        </p:nvGrpSpPr>
        <p:grpSpPr>
          <a:xfrm>
            <a:off x="7152127" y="2172840"/>
            <a:ext cx="1242195" cy="317389"/>
            <a:chOff x="10542488" y="4467814"/>
            <a:chExt cx="1242195" cy="317389"/>
          </a:xfrm>
        </p:grpSpPr>
        <p:sp>
          <p:nvSpPr>
            <p:cNvPr id="98" name="TextBox 97"/>
            <p:cNvSpPr txBox="1"/>
            <p:nvPr/>
          </p:nvSpPr>
          <p:spPr>
            <a:xfrm>
              <a:off x="10542488" y="4508204"/>
              <a:ext cx="905122" cy="276999"/>
            </a:xfrm>
            <a:prstGeom prst="rect">
              <a:avLst/>
            </a:prstGeom>
            <a:noFill/>
          </p:spPr>
          <p:txBody>
            <a:bodyPr wrap="square" lIns="0" tIns="0" rIns="0" bIns="0" rtlCol="0">
              <a:spAutoFit/>
            </a:bodyPr>
            <a:lstStyle>
              <a:defPPr>
                <a:defRPr lang="de-DE"/>
              </a:defPPr>
              <a:lvl1pPr>
                <a:defRPr sz="700"/>
              </a:lvl1pPr>
            </a:lstStyle>
            <a:p>
              <a:pPr algn="r" defTabSz="914210"/>
              <a:r>
                <a:rPr lang="en-US" sz="900" dirty="0" smtClean="0">
                  <a:solidFill>
                    <a:srgbClr val="000000"/>
                  </a:solidFill>
                  <a:latin typeface="+mj-lt"/>
                </a:rPr>
                <a:t>C4.5</a:t>
              </a:r>
              <a:br>
                <a:rPr lang="en-US" sz="900" dirty="0" smtClean="0">
                  <a:solidFill>
                    <a:srgbClr val="000000"/>
                  </a:solidFill>
                  <a:latin typeface="+mj-lt"/>
                </a:rPr>
              </a:br>
              <a:r>
                <a:rPr lang="en-US" sz="900" dirty="0" smtClean="0">
                  <a:solidFill>
                    <a:srgbClr val="000000"/>
                  </a:solidFill>
                  <a:latin typeface="+mj-lt"/>
                </a:rPr>
                <a:t>decision</a:t>
              </a:r>
              <a:r>
                <a:rPr lang="en-US" sz="900" i="1" dirty="0" smtClean="0">
                  <a:solidFill>
                    <a:srgbClr val="000000"/>
                  </a:solidFill>
                  <a:latin typeface="+mj-lt"/>
                </a:rPr>
                <a:t> </a:t>
              </a:r>
              <a:r>
                <a:rPr lang="en-US" sz="900" dirty="0">
                  <a:solidFill>
                    <a:srgbClr val="000000"/>
                  </a:solidFill>
                  <a:latin typeface="+mj-lt"/>
                </a:rPr>
                <a:t>tree</a:t>
              </a:r>
            </a:p>
          </p:txBody>
        </p:sp>
        <p:pic>
          <p:nvPicPr>
            <p:cNvPr id="99" name="Picture 2" descr="\\psf\Home\Graphic Tank\HANA Building Blocks IN BRAND-66.png"/>
            <p:cNvPicPr>
              <a:picLocks noChangeAspect="1" noChangeArrowheads="1"/>
            </p:cNvPicPr>
            <p:nvPr/>
          </p:nvPicPr>
          <p:blipFill>
            <a:blip r:embed="rId3" cstate="screen">
              <a:grayscl/>
              <a:extLst>
                <a:ext uri="{28A0092B-C50C-407E-A947-70E740481C1C}">
                  <a14:useLocalDpi xmlns:a14="http://schemas.microsoft.com/office/drawing/2010/main"/>
                </a:ext>
              </a:extLst>
            </a:blip>
            <a:srcRect/>
            <a:stretch>
              <a:fillRect/>
            </a:stretch>
          </p:blipFill>
          <p:spPr bwMode="auto">
            <a:xfrm>
              <a:off x="11574794" y="4467814"/>
              <a:ext cx="209889" cy="282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p:cNvGrpSpPr/>
          <p:nvPr/>
        </p:nvGrpSpPr>
        <p:grpSpPr>
          <a:xfrm>
            <a:off x="5927524" y="2893544"/>
            <a:ext cx="1254491" cy="276999"/>
            <a:chOff x="10549820" y="3859473"/>
            <a:chExt cx="1254491" cy="276999"/>
          </a:xfrm>
        </p:grpSpPr>
        <p:sp>
          <p:nvSpPr>
            <p:cNvPr id="104" name="TextBox 103"/>
            <p:cNvSpPr txBox="1"/>
            <p:nvPr/>
          </p:nvSpPr>
          <p:spPr>
            <a:xfrm>
              <a:off x="10549820" y="3859473"/>
              <a:ext cx="897790" cy="276999"/>
            </a:xfrm>
            <a:prstGeom prst="rect">
              <a:avLst/>
            </a:prstGeom>
            <a:noFill/>
          </p:spPr>
          <p:txBody>
            <a:bodyPr wrap="square" lIns="0" tIns="0" rIns="0" bIns="0" rtlCol="0">
              <a:spAutoFit/>
            </a:bodyPr>
            <a:lstStyle>
              <a:defPPr>
                <a:defRPr lang="de-DE"/>
              </a:defPPr>
              <a:lvl1pPr>
                <a:defRPr sz="700"/>
              </a:lvl1pPr>
            </a:lstStyle>
            <a:p>
              <a:pPr algn="r" defTabSz="914210"/>
              <a:r>
                <a:rPr lang="en-US" sz="900" dirty="0">
                  <a:solidFill>
                    <a:srgbClr val="000000"/>
                  </a:solidFill>
                  <a:latin typeface="+mj-lt"/>
                </a:rPr>
                <a:t>Weighted score tables</a:t>
              </a:r>
            </a:p>
          </p:txBody>
        </p:sp>
        <p:pic>
          <p:nvPicPr>
            <p:cNvPr id="105" name="Picture 3" descr="\\psf\Home\Graphic Tank\HANA Building Blocks IN BRAND-67.png"/>
            <p:cNvPicPr>
              <a:picLocks noChangeAspect="1" noChangeArrowheads="1"/>
            </p:cNvPicPr>
            <p:nvPr/>
          </p:nvPicPr>
          <p:blipFill>
            <a:blip r:embed="rId4" cstate="print">
              <a:grayscl/>
              <a:extLst>
                <a:ext uri="{28A0092B-C50C-407E-A947-70E740481C1C}">
                  <a14:useLocalDpi xmlns:a14="http://schemas.microsoft.com/office/drawing/2010/main"/>
                </a:ext>
              </a:extLst>
            </a:blip>
            <a:srcRect/>
            <a:stretch>
              <a:fillRect/>
            </a:stretch>
          </p:blipFill>
          <p:spPr bwMode="auto">
            <a:xfrm>
              <a:off x="11561411" y="3891093"/>
              <a:ext cx="242900" cy="245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7344960" y="1777620"/>
            <a:ext cx="1091317" cy="240318"/>
            <a:chOff x="10757471" y="5054834"/>
            <a:chExt cx="1091317" cy="240318"/>
          </a:xfrm>
        </p:grpSpPr>
        <p:sp>
          <p:nvSpPr>
            <p:cNvPr id="123" name="TextBox 122"/>
            <p:cNvSpPr txBox="1"/>
            <p:nvPr/>
          </p:nvSpPr>
          <p:spPr>
            <a:xfrm>
              <a:off x="10757471" y="5087036"/>
              <a:ext cx="690139" cy="138499"/>
            </a:xfrm>
            <a:prstGeom prst="rect">
              <a:avLst/>
            </a:prstGeom>
            <a:noFill/>
          </p:spPr>
          <p:txBody>
            <a:bodyPr wrap="square" lIns="0" tIns="0" rIns="0" bIns="0" rtlCol="0">
              <a:spAutoFit/>
            </a:bodyPr>
            <a:lstStyle>
              <a:defPPr>
                <a:defRPr lang="de-DE"/>
              </a:defPPr>
              <a:lvl1pPr>
                <a:defRPr sz="700"/>
              </a:lvl1pPr>
            </a:lstStyle>
            <a:p>
              <a:pPr algn="r" defTabSz="914210"/>
              <a:r>
                <a:rPr lang="en-US" sz="900" dirty="0">
                  <a:solidFill>
                    <a:srgbClr val="000000"/>
                  </a:solidFill>
                  <a:latin typeface="+mj-lt"/>
                </a:rPr>
                <a:t>Regression</a:t>
              </a:r>
            </a:p>
          </p:txBody>
        </p:sp>
        <p:pic>
          <p:nvPicPr>
            <p:cNvPr id="126" name="Picture 4" descr="\\psf\Home\Graphic Tank\HANA Building Blocks IN BRAND-68.png"/>
            <p:cNvPicPr>
              <a:picLocks noChangeAspect="1" noChangeArrowheads="1"/>
            </p:cNvPicPr>
            <p:nvPr/>
          </p:nvPicPr>
          <p:blipFill>
            <a:blip r:embed="rId5" cstate="print">
              <a:grayscl/>
              <a:extLst>
                <a:ext uri="{28A0092B-C50C-407E-A947-70E740481C1C}">
                  <a14:useLocalDpi xmlns:a14="http://schemas.microsoft.com/office/drawing/2010/main"/>
                </a:ext>
              </a:extLst>
            </a:blip>
            <a:srcRect/>
            <a:stretch>
              <a:fillRect/>
            </a:stretch>
          </p:blipFill>
          <p:spPr bwMode="auto">
            <a:xfrm>
              <a:off x="11547885" y="5054834"/>
              <a:ext cx="300903" cy="240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p:cNvGrpSpPr/>
          <p:nvPr/>
        </p:nvGrpSpPr>
        <p:grpSpPr>
          <a:xfrm>
            <a:off x="6059418" y="2517413"/>
            <a:ext cx="1131038" cy="276999"/>
            <a:chOff x="10653645" y="3235500"/>
            <a:chExt cx="1131038" cy="276999"/>
          </a:xfrm>
        </p:grpSpPr>
        <p:sp>
          <p:nvSpPr>
            <p:cNvPr id="132" name="TextBox 131"/>
            <p:cNvSpPr txBox="1"/>
            <p:nvPr/>
          </p:nvSpPr>
          <p:spPr>
            <a:xfrm>
              <a:off x="10653645" y="3235500"/>
              <a:ext cx="776612" cy="276999"/>
            </a:xfrm>
            <a:prstGeom prst="rect">
              <a:avLst/>
            </a:prstGeom>
            <a:noFill/>
          </p:spPr>
          <p:txBody>
            <a:bodyPr wrap="square" lIns="0" tIns="0" rIns="0" bIns="0" rtlCol="0">
              <a:spAutoFit/>
            </a:bodyPr>
            <a:lstStyle>
              <a:defPPr>
                <a:defRPr lang="de-DE"/>
              </a:defPPr>
              <a:lvl1pPr>
                <a:defRPr sz="700"/>
              </a:lvl1pPr>
            </a:lstStyle>
            <a:p>
              <a:pPr algn="r" defTabSz="914210"/>
              <a:r>
                <a:rPr lang="en-US" altLang="zh-CN" sz="900" dirty="0">
                  <a:solidFill>
                    <a:srgbClr val="000000"/>
                  </a:solidFill>
                  <a:latin typeface="+mj-lt"/>
                </a:rPr>
                <a:t>ABC classification</a:t>
              </a:r>
              <a:endParaRPr lang="en-US" sz="900" dirty="0">
                <a:solidFill>
                  <a:srgbClr val="000000"/>
                </a:solidFill>
                <a:latin typeface="+mj-lt"/>
              </a:endParaRPr>
            </a:p>
          </p:txBody>
        </p:sp>
        <p:pic>
          <p:nvPicPr>
            <p:cNvPr id="135" name="Picture 7" descr="\\psf\Home\Graphic Tank\HANA Building Blocks IN BRAND-64.png"/>
            <p:cNvPicPr>
              <a:picLocks noChangeAspect="1" noChangeArrowheads="1"/>
            </p:cNvPicPr>
            <p:nvPr/>
          </p:nvPicPr>
          <p:blipFill>
            <a:blip r:embed="rId6" cstate="screen">
              <a:grayscl/>
              <a:extLst>
                <a:ext uri="{28A0092B-C50C-407E-A947-70E740481C1C}">
                  <a14:useLocalDpi xmlns:a14="http://schemas.microsoft.com/office/drawing/2010/main"/>
                </a:ext>
              </a:extLst>
            </a:blip>
            <a:srcRect/>
            <a:stretch>
              <a:fillRect/>
            </a:stretch>
          </p:blipFill>
          <p:spPr bwMode="auto">
            <a:xfrm>
              <a:off x="11530040" y="3255643"/>
              <a:ext cx="254643" cy="2568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p:cNvGrpSpPr/>
          <p:nvPr/>
        </p:nvGrpSpPr>
        <p:grpSpPr>
          <a:xfrm>
            <a:off x="549672" y="2014487"/>
            <a:ext cx="1271339" cy="685029"/>
            <a:chOff x="872073" y="1708129"/>
            <a:chExt cx="1795572" cy="967497"/>
          </a:xfrm>
        </p:grpSpPr>
        <p:grpSp>
          <p:nvGrpSpPr>
            <p:cNvPr id="140" name="Group 139"/>
            <p:cNvGrpSpPr/>
            <p:nvPr/>
          </p:nvGrpSpPr>
          <p:grpSpPr>
            <a:xfrm>
              <a:off x="1228521" y="1708129"/>
              <a:ext cx="1010499" cy="455680"/>
              <a:chOff x="1228522" y="1708128"/>
              <a:chExt cx="1010498" cy="455680"/>
            </a:xfrm>
          </p:grpSpPr>
          <p:pic>
            <p:nvPicPr>
              <p:cNvPr id="149"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28522" y="1708128"/>
                <a:ext cx="483448" cy="455153"/>
              </a:xfrm>
              <a:prstGeom prst="rect">
                <a:avLst/>
              </a:prstGeom>
              <a:noFill/>
            </p:spPr>
          </p:pic>
          <p:pic>
            <p:nvPicPr>
              <p:cNvPr id="150"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755572" y="1708655"/>
                <a:ext cx="483448" cy="455153"/>
              </a:xfrm>
              <a:prstGeom prst="rect">
                <a:avLst/>
              </a:prstGeom>
              <a:noFill/>
            </p:spPr>
          </p:pic>
        </p:grpSp>
        <p:grpSp>
          <p:nvGrpSpPr>
            <p:cNvPr id="141" name="Group 140"/>
            <p:cNvGrpSpPr/>
            <p:nvPr/>
          </p:nvGrpSpPr>
          <p:grpSpPr>
            <a:xfrm>
              <a:off x="872073" y="1971730"/>
              <a:ext cx="1519347" cy="455681"/>
              <a:chOff x="719674" y="1708128"/>
              <a:chExt cx="1519346" cy="455681"/>
            </a:xfrm>
          </p:grpSpPr>
          <p:pic>
            <p:nvPicPr>
              <p:cNvPr id="146"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9674" y="1708656"/>
                <a:ext cx="483448" cy="455153"/>
              </a:xfrm>
              <a:prstGeom prst="rect">
                <a:avLst/>
              </a:prstGeom>
              <a:noFill/>
            </p:spPr>
          </p:pic>
          <p:pic>
            <p:nvPicPr>
              <p:cNvPr id="147"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28522" y="1708128"/>
                <a:ext cx="483448" cy="455153"/>
              </a:xfrm>
              <a:prstGeom prst="rect">
                <a:avLst/>
              </a:prstGeom>
              <a:noFill/>
            </p:spPr>
          </p:pic>
          <p:pic>
            <p:nvPicPr>
              <p:cNvPr id="148"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755572" y="1708655"/>
                <a:ext cx="483448" cy="455153"/>
              </a:xfrm>
              <a:prstGeom prst="rect">
                <a:avLst/>
              </a:prstGeom>
              <a:noFill/>
            </p:spPr>
          </p:pic>
        </p:grpSp>
        <p:grpSp>
          <p:nvGrpSpPr>
            <p:cNvPr id="142" name="Group 141"/>
            <p:cNvGrpSpPr/>
            <p:nvPr/>
          </p:nvGrpSpPr>
          <p:grpSpPr>
            <a:xfrm>
              <a:off x="1148298" y="2219945"/>
              <a:ext cx="1519347" cy="455681"/>
              <a:chOff x="719674" y="1708128"/>
              <a:chExt cx="1519347" cy="455681"/>
            </a:xfrm>
          </p:grpSpPr>
          <p:pic>
            <p:nvPicPr>
              <p:cNvPr id="143"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9674" y="1708656"/>
                <a:ext cx="483448" cy="455153"/>
              </a:xfrm>
              <a:prstGeom prst="rect">
                <a:avLst/>
              </a:prstGeom>
              <a:noFill/>
            </p:spPr>
          </p:pic>
          <p:pic>
            <p:nvPicPr>
              <p:cNvPr id="144"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28522" y="1708128"/>
                <a:ext cx="483448" cy="455153"/>
              </a:xfrm>
              <a:prstGeom prst="rect">
                <a:avLst/>
              </a:prstGeom>
              <a:noFill/>
            </p:spPr>
          </p:pic>
          <p:pic>
            <p:nvPicPr>
              <p:cNvPr id="145" name="Picture 17" descr="\\psf\Host\Users\eric\Graphic Tank\Apps and Databases-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755573" y="1708655"/>
                <a:ext cx="483448" cy="455153"/>
              </a:xfrm>
              <a:prstGeom prst="rect">
                <a:avLst/>
              </a:prstGeom>
              <a:noFill/>
            </p:spPr>
          </p:pic>
        </p:grpSp>
      </p:grpSp>
      <p:sp>
        <p:nvSpPr>
          <p:cNvPr id="151" name="TextBox 150"/>
          <p:cNvSpPr txBox="1"/>
          <p:nvPr/>
        </p:nvSpPr>
        <p:spPr>
          <a:xfrm>
            <a:off x="384354" y="3165332"/>
            <a:ext cx="1255434" cy="400091"/>
          </a:xfrm>
          <a:prstGeom prst="rect">
            <a:avLst/>
          </a:prstGeom>
          <a:noFill/>
        </p:spPr>
        <p:txBody>
          <a:bodyPr wrap="none" lIns="91421" tIns="45711" rIns="91421" bIns="45711" rtlCol="0">
            <a:spAutoFit/>
          </a:bodyPr>
          <a:lstStyle/>
          <a:p>
            <a:pPr algn="ctr" defTabSz="914210">
              <a:spcBef>
                <a:spcPct val="50000"/>
              </a:spcBef>
              <a:buClr>
                <a:srgbClr val="F0AB00"/>
              </a:buClr>
              <a:buSzPct val="80000"/>
            </a:pPr>
            <a:r>
              <a:rPr lang="en-US" sz="1000" b="1" kern="0" dirty="0" smtClean="0">
                <a:solidFill>
                  <a:schemeClr val="bg1"/>
                </a:solidFill>
                <a:ea typeface="Arial Unicode MS" pitchFamily="34" charset="-128"/>
                <a:cs typeface="Arial Unicode MS" pitchFamily="34" charset="-128"/>
              </a:rPr>
              <a:t>Spatial, Machine, </a:t>
            </a:r>
            <a:br>
              <a:rPr lang="en-US" sz="1000" b="1" kern="0" dirty="0" smtClean="0">
                <a:solidFill>
                  <a:schemeClr val="bg1"/>
                </a:solidFill>
                <a:ea typeface="Arial Unicode MS" pitchFamily="34" charset="-128"/>
                <a:cs typeface="Arial Unicode MS" pitchFamily="34" charset="-128"/>
              </a:rPr>
            </a:br>
            <a:r>
              <a:rPr lang="en-US" sz="1000" b="1" kern="0" dirty="0" smtClean="0">
                <a:solidFill>
                  <a:schemeClr val="bg1"/>
                </a:solidFill>
                <a:ea typeface="Arial Unicode MS" pitchFamily="34" charset="-128"/>
                <a:cs typeface="Arial Unicode MS" pitchFamily="34" charset="-128"/>
              </a:rPr>
              <a:t>Real-time Data</a:t>
            </a:r>
            <a:endParaRPr lang="en-US" sz="1000" b="1" kern="0" dirty="0">
              <a:solidFill>
                <a:schemeClr val="bg1"/>
              </a:solidFill>
              <a:ea typeface="Arial Unicode MS" pitchFamily="34" charset="-128"/>
              <a:cs typeface="Arial Unicode MS" pitchFamily="34" charset="-128"/>
            </a:endParaRPr>
          </a:p>
        </p:txBody>
      </p:sp>
      <p:pic>
        <p:nvPicPr>
          <p:cNvPr id="152" name="Picture 151"/>
          <p:cNvPicPr>
            <a:picLocks noChangeAspect="1"/>
          </p:cNvPicPr>
          <p:nvPr/>
        </p:nvPicPr>
        <p:blipFill>
          <a:blip r:embed="rId8" cstate="print">
            <a:biLevel thresh="75000"/>
            <a:extLst>
              <a:ext uri="{28A0092B-C50C-407E-A947-70E740481C1C}">
                <a14:useLocalDpi xmlns:a14="http://schemas.microsoft.com/office/drawing/2010/main"/>
              </a:ext>
            </a:extLst>
          </a:blip>
          <a:stretch>
            <a:fillRect/>
          </a:stretch>
        </p:blipFill>
        <p:spPr>
          <a:xfrm rot="5400000">
            <a:off x="1374174" y="3590647"/>
            <a:ext cx="365760" cy="365760"/>
          </a:xfrm>
          <a:prstGeom prst="rect">
            <a:avLst/>
          </a:prstGeom>
        </p:spPr>
      </p:pic>
      <p:grpSp>
        <p:nvGrpSpPr>
          <p:cNvPr id="153" name="Group 152"/>
          <p:cNvGrpSpPr/>
          <p:nvPr/>
        </p:nvGrpSpPr>
        <p:grpSpPr>
          <a:xfrm>
            <a:off x="425146" y="3644029"/>
            <a:ext cx="1028843" cy="1044515"/>
            <a:chOff x="-2117264" y="3683881"/>
            <a:chExt cx="1498519" cy="1521346"/>
          </a:xfrm>
        </p:grpSpPr>
        <p:sp>
          <p:nvSpPr>
            <p:cNvPr id="154" name="Oval 153"/>
            <p:cNvSpPr/>
            <p:nvPr/>
          </p:nvSpPr>
          <p:spPr bwMode="gray">
            <a:xfrm>
              <a:off x="-1943179" y="3860338"/>
              <a:ext cx="1256961" cy="125696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nvGrpSpPr>
            <p:cNvPr id="155" name="Group 154"/>
            <p:cNvGrpSpPr/>
            <p:nvPr/>
          </p:nvGrpSpPr>
          <p:grpSpPr>
            <a:xfrm>
              <a:off x="-2117264" y="3683881"/>
              <a:ext cx="1498519" cy="1521346"/>
              <a:chOff x="-2117264" y="3683881"/>
              <a:chExt cx="1498519" cy="1521346"/>
            </a:xfrm>
          </p:grpSpPr>
          <p:pic>
            <p:nvPicPr>
              <p:cNvPr id="156" name="Picture 155"/>
              <p:cNvPicPr>
                <a:picLocks noChangeAspect="1"/>
              </p:cNvPicPr>
              <p:nvPr/>
            </p:nvPicPr>
            <p:blipFill rotWithShape="1">
              <a:blip r:embed="rId9" cstate="print">
                <a:extLst>
                  <a:ext uri="{28A0092B-C50C-407E-A947-70E740481C1C}">
                    <a14:useLocalDpi xmlns:a14="http://schemas.microsoft.com/office/drawing/2010/main"/>
                  </a:ext>
                </a:extLst>
              </a:blip>
              <a:srcRect l="1867" t="-98" r="-1" b="470"/>
              <a:stretch/>
            </p:blipFill>
            <p:spPr>
              <a:xfrm>
                <a:off x="-2117264" y="3683881"/>
                <a:ext cx="1498519" cy="1521346"/>
              </a:xfrm>
              <a:prstGeom prst="rect">
                <a:avLst/>
              </a:prstGeom>
            </p:spPr>
          </p:pic>
          <p:grpSp>
            <p:nvGrpSpPr>
              <p:cNvPr id="157" name="Group 156"/>
              <p:cNvGrpSpPr/>
              <p:nvPr/>
            </p:nvGrpSpPr>
            <p:grpSpPr>
              <a:xfrm>
                <a:off x="-1778953" y="3756865"/>
                <a:ext cx="569037" cy="569037"/>
                <a:chOff x="-2558024" y="3209817"/>
                <a:chExt cx="862506" cy="862506"/>
              </a:xfrm>
            </p:grpSpPr>
            <p:pic>
              <p:nvPicPr>
                <p:cNvPr id="158" name="Picture 157"/>
                <p:cNvPicPr>
                  <a:picLocks noChangeAspect="1"/>
                </p:cNvPicPr>
                <p:nvPr/>
              </p:nvPicPr>
              <p:blipFill>
                <a:blip r:embed="rId10" cstate="print">
                  <a:biLevel thresh="75000"/>
                  <a:extLst>
                    <a:ext uri="{28A0092B-C50C-407E-A947-70E740481C1C}">
                      <a14:useLocalDpi xmlns:a14="http://schemas.microsoft.com/office/drawing/2010/main"/>
                    </a:ext>
                  </a:extLst>
                </a:blip>
                <a:stretch>
                  <a:fillRect/>
                </a:stretch>
              </p:blipFill>
              <p:spPr>
                <a:xfrm>
                  <a:off x="-2558024" y="3209817"/>
                  <a:ext cx="862506" cy="862506"/>
                </a:xfrm>
                <a:prstGeom prst="rect">
                  <a:avLst/>
                </a:prstGeom>
              </p:spPr>
            </p:pic>
            <p:pic>
              <p:nvPicPr>
                <p:cNvPr id="159" name="Picture 158"/>
                <p:cNvPicPr>
                  <a:picLocks noChangeAspect="1"/>
                </p:cNvPicPr>
                <p:nvPr/>
              </p:nvPicPr>
              <p:blipFill>
                <a:blip r:embed="rId11" cstate="print">
                  <a:biLevel thresh="75000"/>
                  <a:extLst>
                    <a:ext uri="{28A0092B-C50C-407E-A947-70E740481C1C}">
                      <a14:useLocalDpi xmlns:a14="http://schemas.microsoft.com/office/drawing/2010/main"/>
                    </a:ext>
                  </a:extLst>
                </a:blip>
                <a:stretch>
                  <a:fillRect/>
                </a:stretch>
              </p:blipFill>
              <p:spPr>
                <a:xfrm>
                  <a:off x="-2310853" y="3521569"/>
                  <a:ext cx="537673" cy="537673"/>
                </a:xfrm>
                <a:prstGeom prst="rect">
                  <a:avLst/>
                </a:prstGeom>
              </p:spPr>
            </p:pic>
            <p:pic>
              <p:nvPicPr>
                <p:cNvPr id="160" name="Picture 159"/>
                <p:cNvPicPr>
                  <a:picLocks noChangeAspect="1"/>
                </p:cNvPicPr>
                <p:nvPr/>
              </p:nvPicPr>
              <p:blipFill>
                <a:blip r:embed="rId12" cstate="print">
                  <a:biLevel thresh="75000"/>
                  <a:extLst>
                    <a:ext uri="{28A0092B-C50C-407E-A947-70E740481C1C}">
                      <a14:useLocalDpi xmlns:a14="http://schemas.microsoft.com/office/drawing/2010/main"/>
                    </a:ext>
                  </a:extLst>
                </a:blip>
                <a:stretch>
                  <a:fillRect/>
                </a:stretch>
              </p:blipFill>
              <p:spPr>
                <a:xfrm>
                  <a:off x="-2362811" y="3733376"/>
                  <a:ext cx="319373" cy="319373"/>
                </a:xfrm>
                <a:prstGeom prst="rect">
                  <a:avLst/>
                </a:prstGeom>
              </p:spPr>
            </p:pic>
          </p:grpSp>
        </p:grpSp>
      </p:grpSp>
      <p:sp>
        <p:nvSpPr>
          <p:cNvPr id="161" name="TextBox 160"/>
          <p:cNvSpPr txBox="1"/>
          <p:nvPr/>
        </p:nvSpPr>
        <p:spPr>
          <a:xfrm>
            <a:off x="384987" y="1583942"/>
            <a:ext cx="1531150" cy="400091"/>
          </a:xfrm>
          <a:prstGeom prst="rect">
            <a:avLst/>
          </a:prstGeom>
          <a:noFill/>
        </p:spPr>
        <p:txBody>
          <a:bodyPr wrap="none" lIns="91421" tIns="45711" rIns="91421" bIns="45711" rtlCol="0">
            <a:spAutoFit/>
          </a:bodyPr>
          <a:lstStyle/>
          <a:p>
            <a:pPr algn="ctr" defTabSz="914210">
              <a:spcBef>
                <a:spcPct val="50000"/>
              </a:spcBef>
              <a:buClr>
                <a:srgbClr val="F0AB00"/>
              </a:buClr>
              <a:buSzPct val="80000"/>
            </a:pPr>
            <a:r>
              <a:rPr lang="en-US" sz="1000" b="1" kern="0" dirty="0" err="1" smtClean="0">
                <a:solidFill>
                  <a:schemeClr val="bg1"/>
                </a:solidFill>
                <a:ea typeface="Arial Unicode MS" pitchFamily="34" charset="-128"/>
                <a:cs typeface="Arial Unicode MS" pitchFamily="34" charset="-128"/>
              </a:rPr>
              <a:t>Hadoop</a:t>
            </a:r>
            <a:r>
              <a:rPr lang="en-US" sz="1000" b="1" kern="0" dirty="0" smtClean="0">
                <a:solidFill>
                  <a:schemeClr val="bg1"/>
                </a:solidFill>
                <a:ea typeface="Arial Unicode MS" pitchFamily="34" charset="-128"/>
                <a:cs typeface="Arial Unicode MS" pitchFamily="34" charset="-128"/>
              </a:rPr>
              <a:t>/Sybase IQ, </a:t>
            </a:r>
            <a:br>
              <a:rPr lang="en-US" sz="1000" b="1" kern="0" dirty="0" smtClean="0">
                <a:solidFill>
                  <a:schemeClr val="bg1"/>
                </a:solidFill>
                <a:ea typeface="Arial Unicode MS" pitchFamily="34" charset="-128"/>
                <a:cs typeface="Arial Unicode MS" pitchFamily="34" charset="-128"/>
              </a:rPr>
            </a:br>
            <a:r>
              <a:rPr lang="en-US" sz="1000" b="1" kern="0" dirty="0" smtClean="0">
                <a:solidFill>
                  <a:schemeClr val="bg1"/>
                </a:solidFill>
                <a:ea typeface="Arial Unicode MS" pitchFamily="34" charset="-128"/>
                <a:cs typeface="Arial Unicode MS" pitchFamily="34" charset="-128"/>
              </a:rPr>
              <a:t>Sybase ASE, Teradata</a:t>
            </a:r>
            <a:endParaRPr lang="en-US" sz="1000" b="1" kern="0" dirty="0">
              <a:solidFill>
                <a:schemeClr val="bg1"/>
              </a:solidFill>
              <a:ea typeface="Arial Unicode MS" pitchFamily="34" charset="-128"/>
              <a:cs typeface="Arial Unicode MS" pitchFamily="34" charset="-128"/>
            </a:endParaRPr>
          </a:p>
        </p:txBody>
      </p:sp>
      <p:grpSp>
        <p:nvGrpSpPr>
          <p:cNvPr id="162" name="Group 161"/>
          <p:cNvGrpSpPr/>
          <p:nvPr/>
        </p:nvGrpSpPr>
        <p:grpSpPr>
          <a:xfrm>
            <a:off x="2775619" y="2019214"/>
            <a:ext cx="2741271" cy="2741271"/>
            <a:chOff x="2775619" y="1704878"/>
            <a:chExt cx="2741271" cy="2741271"/>
          </a:xfrm>
        </p:grpSpPr>
        <p:sp>
          <p:nvSpPr>
            <p:cNvPr id="163" name="Rectangle 162"/>
            <p:cNvSpPr/>
            <p:nvPr/>
          </p:nvSpPr>
          <p:spPr bwMode="gray">
            <a:xfrm>
              <a:off x="2794000" y="1795401"/>
              <a:ext cx="2708131" cy="245314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164" name="Picture 16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775619" y="1704878"/>
              <a:ext cx="2741271" cy="2741271"/>
            </a:xfrm>
            <a:prstGeom prst="rect">
              <a:avLst/>
            </a:prstGeom>
          </p:spPr>
        </p:pic>
      </p:grpSp>
      <p:grpSp>
        <p:nvGrpSpPr>
          <p:cNvPr id="165" name="Group 164"/>
          <p:cNvGrpSpPr/>
          <p:nvPr/>
        </p:nvGrpSpPr>
        <p:grpSpPr>
          <a:xfrm>
            <a:off x="4002254" y="2411440"/>
            <a:ext cx="1280137" cy="1898342"/>
            <a:chOff x="4006670" y="2390547"/>
            <a:chExt cx="1403529" cy="1533137"/>
          </a:xfrm>
        </p:grpSpPr>
        <p:sp>
          <p:nvSpPr>
            <p:cNvPr id="166" name="Rectangle 165"/>
            <p:cNvSpPr/>
            <p:nvPr/>
          </p:nvSpPr>
          <p:spPr bwMode="gray">
            <a:xfrm>
              <a:off x="4006670" y="2390547"/>
              <a:ext cx="1403529" cy="153313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67" name="Rectangle 166"/>
            <p:cNvSpPr/>
            <p:nvPr/>
          </p:nvSpPr>
          <p:spPr bwMode="gray">
            <a:xfrm>
              <a:off x="4089182" y="3518968"/>
              <a:ext cx="1201498" cy="279438"/>
            </a:xfrm>
            <a:prstGeom prst="rect">
              <a:avLst/>
            </a:prstGeom>
            <a:solidFill>
              <a:schemeClr val="tx1"/>
            </a:solidFill>
            <a:ln w="6350" algn="ctr">
              <a:noFill/>
              <a:miter lim="800000"/>
              <a:headEnd/>
              <a:tailEnd/>
            </a:ln>
          </p:spPr>
          <p:txBody>
            <a:bodyPr lIns="89981" tIns="71985" rIns="89981" bIns="71985" rtlCol="0" anchor="ctr"/>
            <a:lstStyle/>
            <a:p>
              <a:pPr algn="ctr" defTabSz="914210">
                <a:spcBef>
                  <a:spcPct val="50000"/>
                </a:spcBef>
                <a:buClr>
                  <a:srgbClr val="F0AB00"/>
                </a:buClr>
                <a:buSzPct val="80000"/>
              </a:pPr>
              <a:r>
                <a:rPr lang="en-US" sz="1100" kern="0" dirty="0">
                  <a:solidFill>
                    <a:schemeClr val="bg1"/>
                  </a:solidFill>
                  <a:latin typeface="BentonSans Medium" pitchFamily="2" charset="0"/>
                  <a:ea typeface="Arial Unicode MS" pitchFamily="34" charset="-128"/>
                  <a:cs typeface="Arial Unicode MS" pitchFamily="34" charset="-128"/>
                </a:rPr>
                <a:t>Unstructured</a:t>
              </a:r>
            </a:p>
          </p:txBody>
        </p:sp>
        <p:sp>
          <p:nvSpPr>
            <p:cNvPr id="168" name="Rectangle 167"/>
            <p:cNvSpPr/>
            <p:nvPr/>
          </p:nvSpPr>
          <p:spPr bwMode="gray">
            <a:xfrm>
              <a:off x="4088729" y="2901399"/>
              <a:ext cx="1201950" cy="263897"/>
            </a:xfrm>
            <a:prstGeom prst="rect">
              <a:avLst/>
            </a:prstGeom>
            <a:solidFill>
              <a:schemeClr val="tx1"/>
            </a:solidFill>
            <a:ln w="6350" algn="ctr">
              <a:noFill/>
              <a:miter lim="800000"/>
              <a:headEnd/>
              <a:tailEnd/>
            </a:ln>
          </p:spPr>
          <p:txBody>
            <a:bodyPr lIns="89981" tIns="71985" rIns="89981" bIns="71985" rtlCol="0" anchor="ctr"/>
            <a:lstStyle/>
            <a:p>
              <a:pPr algn="ctr" defTabSz="914210">
                <a:spcBef>
                  <a:spcPct val="50000"/>
                </a:spcBef>
                <a:buClr>
                  <a:srgbClr val="F0AB00"/>
                </a:buClr>
                <a:buSzPct val="80000"/>
              </a:pPr>
              <a:r>
                <a:rPr lang="en-US" sz="1100" kern="0" dirty="0">
                  <a:solidFill>
                    <a:schemeClr val="bg1"/>
                  </a:solidFill>
                  <a:latin typeface="BentonSans Medium" pitchFamily="2" charset="0"/>
                  <a:ea typeface="Arial Unicode MS" pitchFamily="34" charset="-128"/>
                  <a:cs typeface="Arial Unicode MS" pitchFamily="34" charset="-128"/>
                </a:rPr>
                <a:t>PAL</a:t>
              </a:r>
            </a:p>
          </p:txBody>
        </p:sp>
        <p:sp>
          <p:nvSpPr>
            <p:cNvPr id="169" name="Rectangle 168"/>
            <p:cNvSpPr/>
            <p:nvPr/>
          </p:nvSpPr>
          <p:spPr bwMode="gray">
            <a:xfrm>
              <a:off x="4089182" y="3208579"/>
              <a:ext cx="1201497" cy="263897"/>
            </a:xfrm>
            <a:prstGeom prst="rect">
              <a:avLst/>
            </a:prstGeom>
            <a:solidFill>
              <a:schemeClr val="tx1"/>
            </a:solidFill>
            <a:ln w="6350" algn="ctr">
              <a:noFill/>
              <a:miter lim="800000"/>
              <a:headEnd/>
              <a:tailEnd/>
            </a:ln>
          </p:spPr>
          <p:txBody>
            <a:bodyPr wrap="none" lIns="89981" tIns="71985" rIns="89981" bIns="71985" rtlCol="0" anchor="ctr"/>
            <a:lstStyle/>
            <a:p>
              <a:pPr algn="ctr" defTabSz="914210">
                <a:spcBef>
                  <a:spcPct val="50000"/>
                </a:spcBef>
                <a:buClr>
                  <a:srgbClr val="F0AB00"/>
                </a:buClr>
                <a:buSzPct val="80000"/>
              </a:pPr>
              <a:r>
                <a:rPr lang="en-US" sz="1100" kern="0" dirty="0">
                  <a:solidFill>
                    <a:schemeClr val="bg1"/>
                  </a:solidFill>
                  <a:latin typeface="BentonSans Medium" pitchFamily="2" charset="0"/>
                  <a:ea typeface="Arial Unicode MS" pitchFamily="34" charset="-128"/>
                  <a:cs typeface="Arial Unicode MS" pitchFamily="34" charset="-128"/>
                </a:rPr>
                <a:t>R-scripts</a:t>
              </a:r>
            </a:p>
          </p:txBody>
        </p:sp>
        <p:sp>
          <p:nvSpPr>
            <p:cNvPr id="170" name="TextBox 169"/>
            <p:cNvSpPr txBox="1"/>
            <p:nvPr/>
          </p:nvSpPr>
          <p:spPr>
            <a:xfrm>
              <a:off x="4035246" y="2473541"/>
              <a:ext cx="1255434" cy="384703"/>
            </a:xfrm>
            <a:prstGeom prst="rect">
              <a:avLst/>
            </a:prstGeom>
            <a:noFill/>
          </p:spPr>
          <p:txBody>
            <a:bodyPr wrap="none" lIns="91421" tIns="45711" rIns="91421" bIns="45711" rtlCol="0">
              <a:spAutoFit/>
            </a:bodyPr>
            <a:lstStyle/>
            <a:p>
              <a:pPr defTabSz="914210">
                <a:spcBef>
                  <a:spcPct val="50000"/>
                </a:spcBef>
                <a:buClr>
                  <a:srgbClr val="F0AB00"/>
                </a:buClr>
                <a:buSzPct val="80000"/>
              </a:pPr>
              <a:r>
                <a:rPr lang="en-US" sz="1100" b="1" kern="0" dirty="0" smtClean="0">
                  <a:solidFill>
                    <a:srgbClr val="000000"/>
                  </a:solidFill>
                  <a:ea typeface="Arial Unicode MS" pitchFamily="34" charset="-128"/>
                  <a:cs typeface="Arial Unicode MS" pitchFamily="34" charset="-128"/>
                </a:rPr>
                <a:t>SQL Script</a:t>
              </a:r>
              <a:r>
                <a:rPr lang="en-US" sz="800" b="1" kern="0" dirty="0" smtClean="0">
                  <a:solidFill>
                    <a:srgbClr val="000000"/>
                  </a:solidFill>
                  <a:ea typeface="Arial Unicode MS" pitchFamily="34" charset="-128"/>
                  <a:cs typeface="Arial Unicode MS" pitchFamily="34" charset="-128"/>
                </a:rPr>
                <a:t/>
              </a:r>
              <a:br>
                <a:rPr lang="en-US" sz="800" b="1" kern="0" dirty="0" smtClean="0">
                  <a:solidFill>
                    <a:srgbClr val="000000"/>
                  </a:solidFill>
                  <a:ea typeface="Arial Unicode MS" pitchFamily="34" charset="-128"/>
                  <a:cs typeface="Arial Unicode MS" pitchFamily="34" charset="-128"/>
                </a:rPr>
              </a:br>
              <a:r>
                <a:rPr lang="en-US" sz="800" b="1" kern="0" dirty="0" smtClean="0">
                  <a:solidFill>
                    <a:srgbClr val="000000"/>
                  </a:solidFill>
                  <a:ea typeface="Arial Unicode MS" pitchFamily="34" charset="-128"/>
                  <a:cs typeface="Arial Unicode MS" pitchFamily="34" charset="-128"/>
                </a:rPr>
                <a:t>Optimized Query Plan</a:t>
              </a:r>
              <a:endParaRPr lang="en-US" sz="800" b="1" kern="0" dirty="0">
                <a:solidFill>
                  <a:srgbClr val="000000"/>
                </a:solidFill>
                <a:ea typeface="Arial Unicode MS" pitchFamily="34" charset="-128"/>
                <a:cs typeface="Arial Unicode MS" pitchFamily="34" charset="-128"/>
              </a:endParaRPr>
            </a:p>
          </p:txBody>
        </p:sp>
      </p:grpSp>
      <p:sp>
        <p:nvSpPr>
          <p:cNvPr id="171" name="TextBox 170"/>
          <p:cNvSpPr txBox="1"/>
          <p:nvPr/>
        </p:nvSpPr>
        <p:spPr>
          <a:xfrm>
            <a:off x="3728332" y="1982007"/>
            <a:ext cx="922009" cy="230814"/>
          </a:xfrm>
          <a:prstGeom prst="rect">
            <a:avLst/>
          </a:prstGeom>
          <a:noFill/>
        </p:spPr>
        <p:txBody>
          <a:bodyPr wrap="none" lIns="91421" tIns="45711" rIns="91421" bIns="45711" rtlCol="0">
            <a:spAutoFit/>
          </a:bodyPr>
          <a:lstStyle/>
          <a:p>
            <a:pPr algn="ctr" defTabSz="914210">
              <a:spcBef>
                <a:spcPct val="50000"/>
              </a:spcBef>
              <a:buClr>
                <a:srgbClr val="F0AB00"/>
              </a:buClr>
              <a:buSzPct val="80000"/>
            </a:pPr>
            <a:r>
              <a:rPr lang="en-US" sz="900" b="1" kern="0" dirty="0" smtClean="0">
                <a:solidFill>
                  <a:schemeClr val="bg1"/>
                </a:solidFill>
                <a:ea typeface="Arial Unicode MS" pitchFamily="34" charset="-128"/>
                <a:cs typeface="Arial Unicode MS" pitchFamily="34" charset="-128"/>
              </a:rPr>
              <a:t>Main Memory</a:t>
            </a:r>
            <a:endParaRPr lang="en-US" sz="900" b="1" kern="0" dirty="0">
              <a:solidFill>
                <a:schemeClr val="bg1"/>
              </a:solidFill>
              <a:ea typeface="Arial Unicode MS" pitchFamily="34" charset="-128"/>
              <a:cs typeface="Arial Unicode MS" pitchFamily="34" charset="-128"/>
            </a:endParaRPr>
          </a:p>
        </p:txBody>
      </p:sp>
      <p:grpSp>
        <p:nvGrpSpPr>
          <p:cNvPr id="172" name="Group 171"/>
          <p:cNvGrpSpPr/>
          <p:nvPr/>
        </p:nvGrpSpPr>
        <p:grpSpPr>
          <a:xfrm>
            <a:off x="3066468" y="2435373"/>
            <a:ext cx="861095" cy="570833"/>
            <a:chOff x="3137588" y="2121037"/>
            <a:chExt cx="861095" cy="570833"/>
          </a:xfrm>
        </p:grpSpPr>
        <p:grpSp>
          <p:nvGrpSpPr>
            <p:cNvPr id="173" name="Group 172"/>
            <p:cNvGrpSpPr/>
            <p:nvPr/>
          </p:nvGrpSpPr>
          <p:grpSpPr>
            <a:xfrm>
              <a:off x="3314274" y="2393396"/>
              <a:ext cx="510056" cy="298474"/>
              <a:chOff x="5105399" y="2797181"/>
              <a:chExt cx="918608" cy="609876"/>
            </a:xfrm>
          </p:grpSpPr>
          <p:sp>
            <p:nvSpPr>
              <p:cNvPr id="175" name="Rectangle 174"/>
              <p:cNvSpPr/>
              <p:nvPr/>
            </p:nvSpPr>
            <p:spPr>
              <a:xfrm>
                <a:off x="5105400" y="2797227"/>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76" name="Rectangle 175"/>
              <p:cNvSpPr/>
              <p:nvPr/>
            </p:nvSpPr>
            <p:spPr>
              <a:xfrm>
                <a:off x="5105400" y="2949631"/>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77" name="Rectangle 176"/>
              <p:cNvSpPr/>
              <p:nvPr/>
            </p:nvSpPr>
            <p:spPr>
              <a:xfrm>
                <a:off x="5105399" y="310203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78" name="Rectangle 177"/>
              <p:cNvSpPr/>
              <p:nvPr/>
            </p:nvSpPr>
            <p:spPr>
              <a:xfrm>
                <a:off x="5105402" y="3254353"/>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79" name="Rectangle 178"/>
              <p:cNvSpPr/>
              <p:nvPr/>
            </p:nvSpPr>
            <p:spPr>
              <a:xfrm>
                <a:off x="5334003" y="2797181"/>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0" name="Rectangle 179"/>
              <p:cNvSpPr/>
              <p:nvPr/>
            </p:nvSpPr>
            <p:spPr>
              <a:xfrm>
                <a:off x="5334003" y="2949585"/>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1" name="Rectangle 180"/>
              <p:cNvSpPr/>
              <p:nvPr/>
            </p:nvSpPr>
            <p:spPr>
              <a:xfrm>
                <a:off x="5334002" y="310198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2" name="Rectangle 181"/>
              <p:cNvSpPr/>
              <p:nvPr/>
            </p:nvSpPr>
            <p:spPr>
              <a:xfrm>
                <a:off x="5334003" y="3254347"/>
                <a:ext cx="228600"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3" name="Rectangle 182"/>
              <p:cNvSpPr/>
              <p:nvPr/>
            </p:nvSpPr>
            <p:spPr>
              <a:xfrm>
                <a:off x="5566802" y="2797533"/>
                <a:ext cx="228600"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4" name="Rectangle 183"/>
              <p:cNvSpPr/>
              <p:nvPr/>
            </p:nvSpPr>
            <p:spPr>
              <a:xfrm>
                <a:off x="5566802" y="294993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5" name="Rectangle 184"/>
              <p:cNvSpPr/>
              <p:nvPr/>
            </p:nvSpPr>
            <p:spPr>
              <a:xfrm>
                <a:off x="5566806" y="3102332"/>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6" name="Rectangle 185"/>
              <p:cNvSpPr/>
              <p:nvPr/>
            </p:nvSpPr>
            <p:spPr>
              <a:xfrm>
                <a:off x="5566807" y="3254656"/>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7" name="Rectangle 186"/>
              <p:cNvSpPr/>
              <p:nvPr/>
            </p:nvSpPr>
            <p:spPr>
              <a:xfrm>
                <a:off x="5795406" y="2797493"/>
                <a:ext cx="228601" cy="152401"/>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8" name="Rectangle 187"/>
              <p:cNvSpPr/>
              <p:nvPr/>
            </p:nvSpPr>
            <p:spPr>
              <a:xfrm>
                <a:off x="5795406" y="2949894"/>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89" name="Rectangle 188"/>
              <p:cNvSpPr/>
              <p:nvPr/>
            </p:nvSpPr>
            <p:spPr>
              <a:xfrm>
                <a:off x="5795403" y="3102289"/>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sp>
            <p:nvSpPr>
              <p:cNvPr id="190" name="Rectangle 189"/>
              <p:cNvSpPr/>
              <p:nvPr/>
            </p:nvSpPr>
            <p:spPr>
              <a:xfrm>
                <a:off x="5795398" y="3254653"/>
                <a:ext cx="228601" cy="152401"/>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0"/>
                <a:endParaRPr lang="en-US" sz="1100">
                  <a:solidFill>
                    <a:srgbClr val="FFFFFF"/>
                  </a:solidFill>
                  <a:latin typeface="Arial"/>
                </a:endParaRPr>
              </a:p>
            </p:txBody>
          </p:sp>
        </p:grpSp>
        <p:sp>
          <p:nvSpPr>
            <p:cNvPr id="174" name="TextBox 173"/>
            <p:cNvSpPr txBox="1"/>
            <p:nvPr/>
          </p:nvSpPr>
          <p:spPr>
            <a:xfrm>
              <a:off x="3137588" y="2121037"/>
              <a:ext cx="861095" cy="215425"/>
            </a:xfrm>
            <a:prstGeom prst="rect">
              <a:avLst/>
            </a:prstGeom>
            <a:noFill/>
          </p:spPr>
          <p:txBody>
            <a:bodyPr wrap="none" lIns="91421" tIns="45711" rIns="91421" bIns="45711" rtlCol="0">
              <a:spAutoFit/>
            </a:bodyPr>
            <a:lstStyle/>
            <a:p>
              <a:pPr defTabSz="914210">
                <a:spcBef>
                  <a:spcPct val="50000"/>
                </a:spcBef>
                <a:buClr>
                  <a:srgbClr val="F0AB00"/>
                </a:buClr>
                <a:buSzPct val="80000"/>
              </a:pPr>
              <a:r>
                <a:rPr lang="en-US" sz="800" b="1" kern="0" dirty="0">
                  <a:solidFill>
                    <a:srgbClr val="000000"/>
                  </a:solidFill>
                  <a:ea typeface="Arial Unicode MS" pitchFamily="34" charset="-128"/>
                  <a:cs typeface="Arial Unicode MS" pitchFamily="34" charset="-128"/>
                </a:rPr>
                <a:t>Virtual Tables</a:t>
              </a:r>
            </a:p>
          </p:txBody>
        </p:sp>
      </p:grpSp>
      <p:grpSp>
        <p:nvGrpSpPr>
          <p:cNvPr id="191" name="Group 190"/>
          <p:cNvGrpSpPr/>
          <p:nvPr/>
        </p:nvGrpSpPr>
        <p:grpSpPr>
          <a:xfrm>
            <a:off x="3143505" y="3724016"/>
            <a:ext cx="774533" cy="617302"/>
            <a:chOff x="3214625" y="3409680"/>
            <a:chExt cx="774533" cy="617302"/>
          </a:xfrm>
        </p:grpSpPr>
        <p:pic>
          <p:nvPicPr>
            <p:cNvPr id="192" name="Picture 17" descr="\\psf\Host\Users\eric\Graphic Tank\Apps and Databases-02.png"/>
            <p:cNvPicPr>
              <a:picLocks noChangeAspect="1" noChangeArrowheads="1"/>
            </p:cNvPicPr>
            <p:nvPr/>
          </p:nvPicPr>
          <p:blipFill>
            <a:blip r:embed="rId14" cstate="print">
              <a:biLevel thresh="25000"/>
              <a:extLst>
                <a:ext uri="{28A0092B-C50C-407E-A947-70E740481C1C}">
                  <a14:useLocalDpi xmlns:a14="http://schemas.microsoft.com/office/drawing/2010/main"/>
                </a:ext>
              </a:extLst>
            </a:blip>
            <a:srcRect/>
            <a:stretch>
              <a:fillRect/>
            </a:stretch>
          </p:blipFill>
          <p:spPr bwMode="auto">
            <a:xfrm>
              <a:off x="3409173" y="3636127"/>
              <a:ext cx="415152" cy="390855"/>
            </a:xfrm>
            <a:prstGeom prst="rect">
              <a:avLst/>
            </a:prstGeom>
            <a:noFill/>
          </p:spPr>
        </p:pic>
        <p:sp>
          <p:nvSpPr>
            <p:cNvPr id="193" name="TextBox 192"/>
            <p:cNvSpPr txBox="1"/>
            <p:nvPr/>
          </p:nvSpPr>
          <p:spPr>
            <a:xfrm>
              <a:off x="3214625" y="3409680"/>
              <a:ext cx="774533" cy="215425"/>
            </a:xfrm>
            <a:prstGeom prst="rect">
              <a:avLst/>
            </a:prstGeom>
            <a:noFill/>
          </p:spPr>
          <p:txBody>
            <a:bodyPr wrap="none" lIns="91421" tIns="45711" rIns="91421" bIns="45711" rtlCol="0">
              <a:spAutoFit/>
            </a:bodyPr>
            <a:lstStyle/>
            <a:p>
              <a:pPr defTabSz="914210">
                <a:spcBef>
                  <a:spcPct val="50000"/>
                </a:spcBef>
                <a:buClr>
                  <a:srgbClr val="F0AB00"/>
                </a:buClr>
                <a:buSzPct val="80000"/>
              </a:pPr>
              <a:r>
                <a:rPr lang="en-US" sz="800" b="1" kern="0" dirty="0" smtClean="0">
                  <a:solidFill>
                    <a:srgbClr val="000000"/>
                  </a:solidFill>
                  <a:ea typeface="Arial Unicode MS" pitchFamily="34" charset="-128"/>
                  <a:cs typeface="Arial Unicode MS" pitchFamily="34" charset="-128"/>
                </a:rPr>
                <a:t>Spatial Data</a:t>
              </a:r>
              <a:endParaRPr lang="en-US" sz="800" b="1" kern="0" dirty="0">
                <a:solidFill>
                  <a:srgbClr val="000000"/>
                </a:solidFill>
                <a:ea typeface="Arial Unicode MS" pitchFamily="34" charset="-128"/>
                <a:cs typeface="Arial Unicode MS" pitchFamily="34" charset="-128"/>
              </a:endParaRPr>
            </a:p>
          </p:txBody>
        </p:sp>
      </p:grpSp>
      <p:cxnSp>
        <p:nvCxnSpPr>
          <p:cNvPr id="194" name="Straight Connector 193"/>
          <p:cNvCxnSpPr/>
          <p:nvPr/>
        </p:nvCxnSpPr>
        <p:spPr>
          <a:xfrm>
            <a:off x="1819275" y="4149052"/>
            <a:ext cx="1318313" cy="0"/>
          </a:xfrm>
          <a:prstGeom prst="line">
            <a:avLst/>
          </a:prstGeom>
          <a:ln w="41275">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920320" y="2584123"/>
            <a:ext cx="1217268" cy="0"/>
          </a:xfrm>
          <a:prstGeom prst="line">
            <a:avLst/>
          </a:prstGeom>
          <a:ln w="412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bwMode="gray">
          <a:xfrm>
            <a:off x="5915025" y="3472371"/>
            <a:ext cx="2700337" cy="263897"/>
          </a:xfrm>
          <a:prstGeom prst="rect">
            <a:avLst/>
          </a:prstGeom>
          <a:solidFill>
            <a:schemeClr val="bg1">
              <a:lumMod val="95000"/>
            </a:schemeClr>
          </a:solidFill>
          <a:ln w="28575" algn="ctr">
            <a:solidFill>
              <a:schemeClr val="bg2">
                <a:lumMod val="75000"/>
              </a:schemeClr>
            </a:solidFill>
            <a:prstDash val="sysDash"/>
            <a:miter lim="800000"/>
            <a:headEnd/>
            <a:tailEnd/>
          </a:ln>
        </p:spPr>
        <p:txBody>
          <a:bodyPr wrap="none" lIns="89981" tIns="71985" rIns="89981" bIns="71985" rtlCol="0" anchor="ctr"/>
          <a:lstStyle/>
          <a:p>
            <a:pPr algn="ctr" defTabSz="914210">
              <a:spcBef>
                <a:spcPct val="50000"/>
              </a:spcBef>
              <a:buClr>
                <a:srgbClr val="F0AB00"/>
              </a:buClr>
              <a:buSzPct val="80000"/>
            </a:pPr>
            <a:r>
              <a:rPr lang="en-US" sz="1100" b="1" kern="0" dirty="0">
                <a:latin typeface="+mj-lt"/>
                <a:ea typeface="Arial Unicode MS" pitchFamily="34" charset="-128"/>
                <a:cs typeface="Arial Unicode MS" pitchFamily="34" charset="-128"/>
              </a:rPr>
              <a:t>R-Engine</a:t>
            </a:r>
          </a:p>
        </p:txBody>
      </p:sp>
      <p:grpSp>
        <p:nvGrpSpPr>
          <p:cNvPr id="197" name="Group 196"/>
          <p:cNvGrpSpPr/>
          <p:nvPr/>
        </p:nvGrpSpPr>
        <p:grpSpPr>
          <a:xfrm>
            <a:off x="5173379" y="3207873"/>
            <a:ext cx="741646" cy="397298"/>
            <a:chOff x="5286807" y="3166033"/>
            <a:chExt cx="1003998" cy="397298"/>
          </a:xfrm>
        </p:grpSpPr>
        <p:cxnSp>
          <p:nvCxnSpPr>
            <p:cNvPr id="198" name="Straight Connector 197"/>
            <p:cNvCxnSpPr/>
            <p:nvPr/>
          </p:nvCxnSpPr>
          <p:spPr>
            <a:xfrm>
              <a:off x="5290680" y="3563331"/>
              <a:ext cx="1000125" cy="0"/>
            </a:xfrm>
            <a:prstGeom prst="line">
              <a:avLst/>
            </a:prstGeom>
            <a:ln w="47625">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286807" y="3166033"/>
              <a:ext cx="1000125" cy="0"/>
            </a:xfrm>
            <a:prstGeom prst="line">
              <a:avLst/>
            </a:prstGeom>
            <a:ln w="47625">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5924452" y="1735739"/>
            <a:ext cx="1315568" cy="300540"/>
            <a:chOff x="10546221" y="1234279"/>
            <a:chExt cx="1315568" cy="300540"/>
          </a:xfrm>
        </p:grpSpPr>
        <p:sp>
          <p:nvSpPr>
            <p:cNvPr id="201" name="TextBox 200"/>
            <p:cNvSpPr txBox="1"/>
            <p:nvPr/>
          </p:nvSpPr>
          <p:spPr>
            <a:xfrm>
              <a:off x="10546221" y="1257820"/>
              <a:ext cx="901389" cy="276999"/>
            </a:xfrm>
            <a:prstGeom prst="rect">
              <a:avLst/>
            </a:prstGeom>
            <a:noFill/>
          </p:spPr>
          <p:txBody>
            <a:bodyPr wrap="square" lIns="0" tIns="0" rIns="0" bIns="0" rtlCol="0">
              <a:spAutoFit/>
            </a:bodyPr>
            <a:lstStyle>
              <a:defPPr>
                <a:defRPr lang="de-DE"/>
              </a:defPPr>
              <a:lvl1pPr>
                <a:defRPr sz="700"/>
              </a:lvl1pPr>
            </a:lstStyle>
            <a:p>
              <a:pPr algn="r" defTabSz="914210"/>
              <a:r>
                <a:rPr lang="en-US" sz="900" dirty="0">
                  <a:solidFill>
                    <a:srgbClr val="000000"/>
                  </a:solidFill>
                  <a:latin typeface="+mj-lt"/>
                </a:rPr>
                <a:t>KNN classification</a:t>
              </a:r>
            </a:p>
          </p:txBody>
        </p:sp>
        <p:pic>
          <p:nvPicPr>
            <p:cNvPr id="202" name="Picture 5" descr="\\psf\Home\Graphic Tank\HANA Building Blocks IN BRAND-62.png"/>
            <p:cNvPicPr>
              <a:picLocks noChangeAspect="1" noChangeArrowheads="1"/>
            </p:cNvPicPr>
            <p:nvPr/>
          </p:nvPicPr>
          <p:blipFill>
            <a:blip r:embed="rId15" cstate="print">
              <a:grayscl/>
              <a:extLst>
                <a:ext uri="{28A0092B-C50C-407E-A947-70E740481C1C}">
                  <a14:useLocalDpi xmlns:a14="http://schemas.microsoft.com/office/drawing/2010/main"/>
                </a:ext>
              </a:extLst>
            </a:blip>
            <a:srcRect/>
            <a:stretch>
              <a:fillRect/>
            </a:stretch>
          </p:blipFill>
          <p:spPr bwMode="auto">
            <a:xfrm>
              <a:off x="11534885" y="1234279"/>
              <a:ext cx="326904" cy="300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p:cNvGrpSpPr/>
          <p:nvPr/>
        </p:nvGrpSpPr>
        <p:grpSpPr>
          <a:xfrm>
            <a:off x="6243511" y="2138312"/>
            <a:ext cx="967934" cy="295918"/>
            <a:chOff x="10893945" y="1838473"/>
            <a:chExt cx="967934" cy="295918"/>
          </a:xfrm>
        </p:grpSpPr>
        <p:sp>
          <p:nvSpPr>
            <p:cNvPr id="204" name="TextBox 203"/>
            <p:cNvSpPr txBox="1"/>
            <p:nvPr/>
          </p:nvSpPr>
          <p:spPr>
            <a:xfrm>
              <a:off x="10893945" y="1940225"/>
              <a:ext cx="531274" cy="138499"/>
            </a:xfrm>
            <a:prstGeom prst="rect">
              <a:avLst/>
            </a:prstGeom>
            <a:noFill/>
          </p:spPr>
          <p:txBody>
            <a:bodyPr wrap="square" lIns="0" tIns="0" rIns="0" bIns="0" rtlCol="0">
              <a:spAutoFit/>
            </a:bodyPr>
            <a:lstStyle/>
            <a:p>
              <a:pPr algn="r" defTabSz="914210"/>
              <a:r>
                <a:rPr lang="en-US" sz="900" dirty="0">
                  <a:solidFill>
                    <a:srgbClr val="000000"/>
                  </a:solidFill>
                  <a:latin typeface="+mj-lt"/>
                </a:rPr>
                <a:t>K-means</a:t>
              </a:r>
            </a:p>
          </p:txBody>
        </p:sp>
        <p:pic>
          <p:nvPicPr>
            <p:cNvPr id="205" name="Picture 6" descr="\\psf\Home\Graphic Tank\HANA Building Blocks IN BRAND-63.png"/>
            <p:cNvPicPr>
              <a:picLocks noChangeAspect="1" noChangeArrowheads="1"/>
            </p:cNvPicPr>
            <p:nvPr/>
          </p:nvPicPr>
          <p:blipFill>
            <a:blip r:embed="rId16" cstate="print">
              <a:grayscl/>
              <a:extLst>
                <a:ext uri="{28A0092B-C50C-407E-A947-70E740481C1C}">
                  <a14:useLocalDpi xmlns:a14="http://schemas.microsoft.com/office/drawing/2010/main"/>
                </a:ext>
              </a:extLst>
            </a:blip>
            <a:srcRect/>
            <a:stretch>
              <a:fillRect/>
            </a:stretch>
          </p:blipFill>
          <p:spPr bwMode="auto">
            <a:xfrm>
              <a:off x="11574794" y="1838473"/>
              <a:ext cx="287085" cy="2959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 name="Group 205"/>
          <p:cNvGrpSpPr/>
          <p:nvPr/>
        </p:nvGrpSpPr>
        <p:grpSpPr>
          <a:xfrm>
            <a:off x="7344961" y="2627885"/>
            <a:ext cx="1064561" cy="415498"/>
            <a:chOff x="10726268" y="2367616"/>
            <a:chExt cx="1064561" cy="415498"/>
          </a:xfrm>
        </p:grpSpPr>
        <p:sp>
          <p:nvSpPr>
            <p:cNvPr id="207" name="TextBox 206"/>
            <p:cNvSpPr txBox="1"/>
            <p:nvPr/>
          </p:nvSpPr>
          <p:spPr>
            <a:xfrm>
              <a:off x="10726268" y="2367616"/>
              <a:ext cx="721342" cy="415498"/>
            </a:xfrm>
            <a:prstGeom prst="rect">
              <a:avLst/>
            </a:prstGeom>
            <a:noFill/>
          </p:spPr>
          <p:txBody>
            <a:bodyPr wrap="square" lIns="0" tIns="0" rIns="0" bIns="0" rtlCol="0">
              <a:spAutoFit/>
            </a:bodyPr>
            <a:lstStyle>
              <a:defPPr>
                <a:defRPr lang="de-DE"/>
              </a:defPPr>
              <a:lvl1pPr>
                <a:defRPr sz="700"/>
              </a:lvl1pPr>
            </a:lstStyle>
            <a:p>
              <a:pPr algn="r" defTabSz="914210"/>
              <a:r>
                <a:rPr lang="en-US" altLang="zh-CN" sz="900" dirty="0">
                  <a:solidFill>
                    <a:srgbClr val="000000"/>
                  </a:solidFill>
                  <a:latin typeface="+mj-lt"/>
                </a:rPr>
                <a:t>Associate analysis: </a:t>
              </a:r>
              <a:r>
                <a:rPr lang="en-US" altLang="zh-CN" sz="900" dirty="0" smtClean="0">
                  <a:solidFill>
                    <a:srgbClr val="000000"/>
                  </a:solidFill>
                  <a:latin typeface="+mj-lt"/>
                </a:rPr>
                <a:t/>
              </a:r>
              <a:br>
                <a:rPr lang="en-US" altLang="zh-CN" sz="900" dirty="0" smtClean="0">
                  <a:solidFill>
                    <a:srgbClr val="000000"/>
                  </a:solidFill>
                  <a:latin typeface="+mj-lt"/>
                </a:rPr>
              </a:br>
              <a:r>
                <a:rPr lang="en-US" sz="900" dirty="0" smtClean="0">
                  <a:solidFill>
                    <a:srgbClr val="000000"/>
                  </a:solidFill>
                  <a:latin typeface="+mj-lt"/>
                </a:rPr>
                <a:t>market </a:t>
              </a:r>
              <a:r>
                <a:rPr lang="en-US" sz="900" dirty="0">
                  <a:solidFill>
                    <a:srgbClr val="000000"/>
                  </a:solidFill>
                  <a:latin typeface="+mj-lt"/>
                </a:rPr>
                <a:t>basket</a:t>
              </a:r>
            </a:p>
          </p:txBody>
        </p:sp>
        <p:pic>
          <p:nvPicPr>
            <p:cNvPr id="208" name="Picture 8" descr="\\psf\Home\Graphic Tank\HANA Building Blocks IN BRAND-65.png"/>
            <p:cNvPicPr>
              <a:picLocks noChangeAspect="1" noChangeArrowheads="1"/>
            </p:cNvPicPr>
            <p:nvPr/>
          </p:nvPicPr>
          <p:blipFill>
            <a:blip r:embed="rId17" cstate="print">
              <a:grayscl/>
              <a:extLst>
                <a:ext uri="{28A0092B-C50C-407E-A947-70E740481C1C}">
                  <a14:useLocalDpi xmlns:a14="http://schemas.microsoft.com/office/drawing/2010/main"/>
                </a:ext>
              </a:extLst>
            </a:blip>
            <a:srcRect/>
            <a:stretch>
              <a:fillRect/>
            </a:stretch>
          </p:blipFill>
          <p:spPr bwMode="auto">
            <a:xfrm>
              <a:off x="11530438" y="2464262"/>
              <a:ext cx="260391" cy="2474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 name="Group 208"/>
          <p:cNvGrpSpPr/>
          <p:nvPr/>
        </p:nvGrpSpPr>
        <p:grpSpPr>
          <a:xfrm>
            <a:off x="3129410" y="3080591"/>
            <a:ext cx="849874" cy="600249"/>
            <a:chOff x="3200530" y="2766255"/>
            <a:chExt cx="849874" cy="600249"/>
          </a:xfrm>
        </p:grpSpPr>
        <p:pic>
          <p:nvPicPr>
            <p:cNvPr id="210" name="Picture 17" descr="\\psf\Host\Users\eric\Graphic Tank\Apps and Databases-02.png"/>
            <p:cNvPicPr>
              <a:picLocks noChangeAspect="1" noChangeArrowheads="1"/>
            </p:cNvPicPr>
            <p:nvPr/>
          </p:nvPicPr>
          <p:blipFill>
            <a:blip r:embed="rId14" cstate="print">
              <a:biLevel thresh="25000"/>
              <a:extLst>
                <a:ext uri="{28A0092B-C50C-407E-A947-70E740481C1C}">
                  <a14:useLocalDpi xmlns:a14="http://schemas.microsoft.com/office/drawing/2010/main"/>
                </a:ext>
              </a:extLst>
            </a:blip>
            <a:srcRect/>
            <a:stretch>
              <a:fillRect/>
            </a:stretch>
          </p:blipFill>
          <p:spPr bwMode="auto">
            <a:xfrm>
              <a:off x="3418698" y="2975649"/>
              <a:ext cx="415152" cy="390855"/>
            </a:xfrm>
            <a:prstGeom prst="rect">
              <a:avLst/>
            </a:prstGeom>
            <a:noFill/>
          </p:spPr>
        </p:pic>
        <p:sp>
          <p:nvSpPr>
            <p:cNvPr id="211" name="TextBox 210"/>
            <p:cNvSpPr txBox="1"/>
            <p:nvPr/>
          </p:nvSpPr>
          <p:spPr>
            <a:xfrm>
              <a:off x="3200530" y="2766255"/>
              <a:ext cx="849874" cy="215425"/>
            </a:xfrm>
            <a:prstGeom prst="rect">
              <a:avLst/>
            </a:prstGeom>
            <a:noFill/>
          </p:spPr>
          <p:txBody>
            <a:bodyPr wrap="none" lIns="91421" tIns="45711" rIns="91421" bIns="45711" rtlCol="0">
              <a:spAutoFit/>
            </a:bodyPr>
            <a:lstStyle/>
            <a:p>
              <a:pPr defTabSz="914210">
                <a:spcBef>
                  <a:spcPct val="50000"/>
                </a:spcBef>
                <a:buClr>
                  <a:srgbClr val="F0AB00"/>
                </a:buClr>
                <a:buSzPct val="80000"/>
              </a:pPr>
              <a:r>
                <a:rPr lang="en-US" sz="800" b="1" kern="0" dirty="0" smtClean="0">
                  <a:solidFill>
                    <a:srgbClr val="000000"/>
                  </a:solidFill>
                  <a:ea typeface="Arial Unicode MS" pitchFamily="34" charset="-128"/>
                  <a:cs typeface="Arial Unicode MS" pitchFamily="34" charset="-128"/>
                </a:rPr>
                <a:t>Text Analysis</a:t>
              </a:r>
            </a:p>
          </p:txBody>
        </p:sp>
      </p:grpSp>
      <p:sp>
        <p:nvSpPr>
          <p:cNvPr id="212" name="TextBox 211"/>
          <p:cNvSpPr txBox="1"/>
          <p:nvPr/>
        </p:nvSpPr>
        <p:spPr>
          <a:xfrm>
            <a:off x="3509319" y="1647336"/>
            <a:ext cx="1252267" cy="338554"/>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600" b="1" kern="0" dirty="0" smtClean="0">
                <a:ea typeface="Arial Unicode MS" pitchFamily="34" charset="-128"/>
                <a:cs typeface="Arial Unicode MS" pitchFamily="34" charset="-128"/>
              </a:rPr>
              <a:t>SAP HANA</a:t>
            </a:r>
          </a:p>
        </p:txBody>
      </p:sp>
      <p:grpSp>
        <p:nvGrpSpPr>
          <p:cNvPr id="213" name="Group 212"/>
          <p:cNvGrpSpPr/>
          <p:nvPr/>
        </p:nvGrpSpPr>
        <p:grpSpPr>
          <a:xfrm>
            <a:off x="5509022" y="4021662"/>
            <a:ext cx="3093440" cy="507110"/>
            <a:chOff x="5509022" y="3707326"/>
            <a:chExt cx="3093440" cy="507110"/>
          </a:xfrm>
        </p:grpSpPr>
        <p:grpSp>
          <p:nvGrpSpPr>
            <p:cNvPr id="214" name="Group 213"/>
            <p:cNvGrpSpPr/>
            <p:nvPr/>
          </p:nvGrpSpPr>
          <p:grpSpPr>
            <a:xfrm>
              <a:off x="5509022" y="3831555"/>
              <a:ext cx="734489" cy="209230"/>
              <a:chOff x="5509022" y="3884681"/>
              <a:chExt cx="1000126" cy="156103"/>
            </a:xfrm>
          </p:grpSpPr>
          <p:cxnSp>
            <p:nvCxnSpPr>
              <p:cNvPr id="216" name="Straight Connector 215"/>
              <p:cNvCxnSpPr/>
              <p:nvPr/>
            </p:nvCxnSpPr>
            <p:spPr>
              <a:xfrm>
                <a:off x="5509023" y="3884681"/>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509023" y="3960881"/>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5509022" y="4040784"/>
                <a:ext cx="1000125" cy="0"/>
              </a:xfrm>
              <a:prstGeom prst="line">
                <a:avLst/>
              </a:prstGeom>
              <a:ln w="412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15" name="Rectangle 214"/>
            <p:cNvSpPr/>
            <p:nvPr/>
          </p:nvSpPr>
          <p:spPr bwMode="gray">
            <a:xfrm>
              <a:off x="5912528" y="3707326"/>
              <a:ext cx="2689934" cy="507110"/>
            </a:xfrm>
            <a:prstGeom prst="rect">
              <a:avLst/>
            </a:prstGeom>
            <a:solidFill>
              <a:schemeClr val="accent2"/>
            </a:solidFill>
            <a:ln w="12700" algn="ctr">
              <a:noFill/>
              <a:prstDash val="solid"/>
              <a:miter lim="800000"/>
              <a:headEnd/>
              <a:tailEnd/>
            </a:ln>
          </p:spPr>
          <p:txBody>
            <a:bodyPr wrap="none" lIns="89981" tIns="71985" rIns="89981" bIns="71985" rtlCol="0" anchor="ctr"/>
            <a:lstStyle/>
            <a:p>
              <a:pPr algn="ctr" defTabSz="914210">
                <a:spcBef>
                  <a:spcPct val="50000"/>
                </a:spcBef>
                <a:buClr>
                  <a:srgbClr val="F0AB00"/>
                </a:buClr>
                <a:buSzPct val="80000"/>
              </a:pPr>
              <a:r>
                <a:rPr lang="en-US" sz="1100" b="1" kern="0" dirty="0" smtClean="0">
                  <a:solidFill>
                    <a:schemeClr val="bg1"/>
                  </a:solidFill>
                  <a:latin typeface="+mj-lt"/>
                  <a:ea typeface="Arial Unicode MS" pitchFamily="34" charset="-128"/>
                  <a:cs typeface="Arial Unicode MS" pitchFamily="34" charset="-128"/>
                </a:rPr>
                <a:t>HANA Studio/AFM,</a:t>
              </a:r>
              <a:br>
                <a:rPr lang="en-US" sz="1100" b="1" kern="0" dirty="0" smtClean="0">
                  <a:solidFill>
                    <a:schemeClr val="bg1"/>
                  </a:solidFill>
                  <a:latin typeface="+mj-lt"/>
                  <a:ea typeface="Arial Unicode MS" pitchFamily="34" charset="-128"/>
                  <a:cs typeface="Arial Unicode MS" pitchFamily="34" charset="-128"/>
                </a:rPr>
              </a:br>
              <a:r>
                <a:rPr lang="en-US" sz="1100" b="1" kern="0" dirty="0" smtClean="0">
                  <a:solidFill>
                    <a:schemeClr val="bg1"/>
                  </a:solidFill>
                  <a:latin typeface="+mj-lt"/>
                  <a:ea typeface="Arial Unicode MS" pitchFamily="34" charset="-128"/>
                  <a:cs typeface="Arial Unicode MS" pitchFamily="34" charset="-128"/>
                </a:rPr>
                <a:t>Apps &amp; Tools</a:t>
              </a:r>
              <a:endParaRPr lang="en-US" sz="1100" b="1" kern="0" dirty="0">
                <a:solidFill>
                  <a:schemeClr val="bg1"/>
                </a:solidFill>
                <a:latin typeface="+mj-lt"/>
                <a:ea typeface="Arial Unicode MS" pitchFamily="34" charset="-128"/>
                <a:cs typeface="Arial Unicode MS" pitchFamily="34" charset="-128"/>
              </a:endParaRPr>
            </a:p>
          </p:txBody>
        </p:sp>
      </p:grpSp>
      <p:sp>
        <p:nvSpPr>
          <p:cNvPr id="220" name="TextBox 219"/>
          <p:cNvSpPr txBox="1"/>
          <p:nvPr/>
        </p:nvSpPr>
        <p:spPr>
          <a:xfrm>
            <a:off x="322752" y="5188597"/>
            <a:ext cx="2743200" cy="1005840"/>
          </a:xfrm>
          <a:prstGeom prst="roundRect">
            <a:avLst>
              <a:gd name="adj" fmla="val 0"/>
            </a:avLst>
          </a:prstGeom>
          <a:solidFill>
            <a:schemeClr val="tx1">
              <a:lumMod val="95000"/>
              <a:lumOff val="5000"/>
              <a:alpha val="85000"/>
            </a:schemeClr>
          </a:solidFill>
        </p:spPr>
        <p:txBody>
          <a:bodyPr wrap="square"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600"/>
              </a:spcAft>
              <a:buSzPct val="100000"/>
              <a:buNone/>
            </a:pPr>
            <a:r>
              <a:rPr lang="en-US" b="0" dirty="0">
                <a:latin typeface="+mn-lt"/>
              </a:rPr>
              <a:t>Accelerate predictive analysis and scoring with in-database algorithms delivered out-of-the-box. </a:t>
            </a:r>
            <a:br>
              <a:rPr lang="en-US" b="0" dirty="0">
                <a:latin typeface="+mn-lt"/>
              </a:rPr>
            </a:br>
            <a:r>
              <a:rPr lang="en-US" b="0" dirty="0">
                <a:latin typeface="+mn-lt"/>
              </a:rPr>
              <a:t>Adapt the models frequently</a:t>
            </a:r>
          </a:p>
        </p:txBody>
      </p:sp>
      <p:sp>
        <p:nvSpPr>
          <p:cNvPr id="221" name="TextBox 220"/>
          <p:cNvSpPr txBox="1"/>
          <p:nvPr/>
        </p:nvSpPr>
        <p:spPr>
          <a:xfrm>
            <a:off x="3187616" y="5188597"/>
            <a:ext cx="2743200" cy="1005840"/>
          </a:xfrm>
          <a:prstGeom prst="roundRect">
            <a:avLst>
              <a:gd name="adj" fmla="val 0"/>
            </a:avLst>
          </a:prstGeom>
          <a:solidFill>
            <a:schemeClr val="tx1">
              <a:lumMod val="95000"/>
              <a:lumOff val="5000"/>
              <a:alpha val="85000"/>
            </a:schemeClr>
          </a:solidFill>
        </p:spPr>
        <p:txBody>
          <a:bodyPr wrap="square"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600"/>
              </a:spcAft>
              <a:buSzPct val="100000"/>
              <a:buNone/>
            </a:pPr>
            <a:r>
              <a:rPr lang="en-US" b="0" dirty="0">
                <a:latin typeface="+mn-lt"/>
              </a:rPr>
              <a:t>Execute R commands as part of overall query plan by transferring intermediate DB tables directly to R as vector-oriented data structures</a:t>
            </a:r>
          </a:p>
        </p:txBody>
      </p:sp>
      <p:sp>
        <p:nvSpPr>
          <p:cNvPr id="223" name="TextBox 222"/>
          <p:cNvSpPr txBox="1"/>
          <p:nvPr/>
        </p:nvSpPr>
        <p:spPr>
          <a:xfrm>
            <a:off x="6052480" y="5188597"/>
            <a:ext cx="2743200" cy="1005840"/>
          </a:xfrm>
          <a:prstGeom prst="roundRect">
            <a:avLst>
              <a:gd name="adj" fmla="val 0"/>
            </a:avLst>
          </a:prstGeom>
          <a:solidFill>
            <a:schemeClr val="tx1">
              <a:lumMod val="95000"/>
              <a:lumOff val="5000"/>
              <a:alpha val="85000"/>
            </a:schemeClr>
          </a:solidFill>
        </p:spPr>
        <p:txBody>
          <a:bodyPr wrap="square" rtlCol="0" anchor="ctr" anchorCtr="0">
            <a:noAutofit/>
          </a:bodyPr>
          <a:lstStyle>
            <a:defPPr>
              <a:defRPr lang="de-DE"/>
            </a:defPPr>
            <a:lvl1pPr indent="-274320" algn="ctr" fontAlgn="base">
              <a:spcAft>
                <a:spcPct val="0"/>
              </a:spcAft>
              <a:buClr>
                <a:srgbClr val="F0AB00"/>
              </a:buClr>
              <a:buSzPct val="80000"/>
              <a:buFont typeface="Arial" pitchFamily="34" charset="0"/>
              <a:buChar char="•"/>
              <a:defRPr sz="1200" b="1" kern="0">
                <a:solidFill>
                  <a:schemeClr val="bg1"/>
                </a:solidFill>
                <a:ea typeface="Arial Unicode MS" pitchFamily="34" charset="-128"/>
                <a:cs typeface="Arial Unicode MS" pitchFamily="34" charset="-128"/>
              </a:defRPr>
            </a:lvl1pPr>
          </a:lstStyle>
          <a:p>
            <a:pPr indent="0">
              <a:spcAft>
                <a:spcPts val="600"/>
              </a:spcAft>
              <a:buSzPct val="100000"/>
              <a:buNone/>
            </a:pPr>
            <a:r>
              <a:rPr lang="en-US" b="0" dirty="0">
                <a:latin typeface="+mn-lt"/>
              </a:rPr>
              <a:t>Predictive analytics across multiple data types and sources. </a:t>
            </a:r>
            <a:br>
              <a:rPr lang="en-US" b="0" dirty="0">
                <a:latin typeface="+mn-lt"/>
              </a:rPr>
            </a:br>
            <a:r>
              <a:rPr lang="en-US" b="0" dirty="0">
                <a:latin typeface="+mn-lt"/>
              </a:rPr>
              <a:t>(e.g.: Unstructured Text, Geospatial, </a:t>
            </a:r>
            <a:r>
              <a:rPr lang="en-US" b="0" dirty="0" err="1">
                <a:latin typeface="+mn-lt"/>
              </a:rPr>
              <a:t>Hadoop</a:t>
            </a:r>
            <a:r>
              <a:rPr lang="en-US" b="0" dirty="0">
                <a:latin typeface="+mn-lt"/>
              </a:rPr>
              <a:t>)</a:t>
            </a:r>
          </a:p>
        </p:txBody>
      </p:sp>
    </p:spTree>
    <p:extLst>
      <p:ext uri="{BB962C8B-B14F-4D97-AF65-F5344CB8AC3E}">
        <p14:creationId xmlns:p14="http://schemas.microsoft.com/office/powerpoint/2010/main" val="88126370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gray">
          <a:xfrm>
            <a:off x="336700" y="-897"/>
            <a:ext cx="8477015" cy="15060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 Placeholder 3"/>
          <p:cNvSpPr txBox="1">
            <a:spLocks/>
          </p:cNvSpPr>
          <p:nvPr/>
        </p:nvSpPr>
        <p:spPr>
          <a:xfrm>
            <a:off x="5136513" y="1527674"/>
            <a:ext cx="3864612" cy="4441912"/>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90000"/>
              </a:lnSpc>
              <a:spcBef>
                <a:spcPts val="900"/>
              </a:spcBef>
              <a:buNone/>
            </a:pPr>
            <a:r>
              <a:rPr lang="en-US" sz="1400" b="1" dirty="0">
                <a:solidFill>
                  <a:schemeClr val="bg1"/>
                </a:solidFill>
              </a:rPr>
              <a:t>File Filtering</a:t>
            </a:r>
          </a:p>
          <a:p>
            <a:pPr lvl="2">
              <a:spcBef>
                <a:spcPts val="900"/>
              </a:spcBef>
              <a:buFont typeface="Arial" panose="020B0604020202020204" pitchFamily="34" charset="0"/>
              <a:buChar char="•"/>
            </a:pPr>
            <a:r>
              <a:rPr lang="en-US" sz="1200" dirty="0">
                <a:solidFill>
                  <a:schemeClr val="bg1"/>
                </a:solidFill>
              </a:rPr>
              <a:t>Unlock text from </a:t>
            </a:r>
            <a:r>
              <a:rPr lang="en-US" sz="1200" b="1" dirty="0">
                <a:solidFill>
                  <a:schemeClr val="bg1"/>
                </a:solidFill>
              </a:rPr>
              <a:t>binary documents</a:t>
            </a:r>
          </a:p>
          <a:p>
            <a:pPr lvl="2">
              <a:spcBef>
                <a:spcPts val="900"/>
              </a:spcBef>
              <a:buFont typeface="Arial" panose="020B0604020202020204" pitchFamily="34" charset="0"/>
              <a:buChar char="•"/>
            </a:pPr>
            <a:r>
              <a:rPr lang="en-US" sz="1200" dirty="0">
                <a:solidFill>
                  <a:schemeClr val="bg1"/>
                </a:solidFill>
              </a:rPr>
              <a:t>Ability to </a:t>
            </a:r>
            <a:r>
              <a:rPr lang="en-US" sz="1200" b="1" dirty="0">
                <a:solidFill>
                  <a:schemeClr val="bg1"/>
                </a:solidFill>
              </a:rPr>
              <a:t>extract and process </a:t>
            </a:r>
            <a:r>
              <a:rPr lang="en-US" sz="1200" dirty="0">
                <a:solidFill>
                  <a:schemeClr val="bg1"/>
                </a:solidFill>
              </a:rPr>
              <a:t>unstructured text data from various file formats (txt, html, xml, </a:t>
            </a:r>
            <a:r>
              <a:rPr lang="en-US" sz="1200" dirty="0" err="1">
                <a:solidFill>
                  <a:schemeClr val="bg1"/>
                </a:solidFill>
              </a:rPr>
              <a:t>pdf</a:t>
            </a:r>
            <a:r>
              <a:rPr lang="en-US" sz="1200" dirty="0">
                <a:solidFill>
                  <a:schemeClr val="bg1"/>
                </a:solidFill>
              </a:rPr>
              <a:t>, doc, </a:t>
            </a:r>
            <a:r>
              <a:rPr lang="en-US" sz="1200" dirty="0" err="1" smtClean="0">
                <a:solidFill>
                  <a:schemeClr val="bg1"/>
                </a:solidFill>
              </a:rPr>
              <a:t>ppt</a:t>
            </a:r>
            <a:r>
              <a:rPr lang="en-US" sz="1200" dirty="0" smtClean="0">
                <a:solidFill>
                  <a:schemeClr val="bg1"/>
                </a:solidFill>
              </a:rPr>
              <a:t>, </a:t>
            </a:r>
            <a:r>
              <a:rPr lang="en-US" sz="1200" dirty="0" err="1" smtClean="0">
                <a:solidFill>
                  <a:schemeClr val="bg1"/>
                </a:solidFill>
              </a:rPr>
              <a:t>xls</a:t>
            </a:r>
            <a:r>
              <a:rPr lang="en-US" sz="1200" dirty="0">
                <a:solidFill>
                  <a:schemeClr val="bg1"/>
                </a:solidFill>
              </a:rPr>
              <a:t>, rtf, </a:t>
            </a:r>
            <a:r>
              <a:rPr lang="en-US" sz="1200" dirty="0" err="1">
                <a:solidFill>
                  <a:schemeClr val="bg1"/>
                </a:solidFill>
              </a:rPr>
              <a:t>msg</a:t>
            </a:r>
            <a:r>
              <a:rPr lang="en-US" sz="1200" dirty="0">
                <a:solidFill>
                  <a:schemeClr val="bg1"/>
                </a:solidFill>
              </a:rPr>
              <a:t>)</a:t>
            </a:r>
          </a:p>
          <a:p>
            <a:pPr lvl="2">
              <a:spcBef>
                <a:spcPts val="900"/>
              </a:spcBef>
              <a:buFont typeface="Arial" panose="020B0604020202020204" pitchFamily="34" charset="0"/>
              <a:buChar char="•"/>
            </a:pPr>
            <a:r>
              <a:rPr lang="en-US" sz="1200" dirty="0">
                <a:solidFill>
                  <a:schemeClr val="bg1"/>
                </a:solidFill>
              </a:rPr>
              <a:t>Load binary, flat, and other documents directly into HANA for </a:t>
            </a:r>
            <a:r>
              <a:rPr lang="en-US" sz="1200" b="1" dirty="0">
                <a:solidFill>
                  <a:schemeClr val="bg1"/>
                </a:solidFill>
              </a:rPr>
              <a:t>native text search and analysis</a:t>
            </a:r>
            <a:endParaRPr lang="en-US" sz="1200" dirty="0">
              <a:solidFill>
                <a:schemeClr val="bg1"/>
              </a:solidFill>
            </a:endParaRPr>
          </a:p>
          <a:p>
            <a:pPr lvl="2">
              <a:lnSpc>
                <a:spcPct val="90000"/>
              </a:lnSpc>
              <a:spcBef>
                <a:spcPts val="900"/>
              </a:spcBef>
              <a:buFont typeface="Wingdings" pitchFamily="2" charset="2"/>
              <a:buChar char="§"/>
            </a:pPr>
            <a:endParaRPr lang="en-US" sz="1200" b="1" dirty="0">
              <a:solidFill>
                <a:schemeClr val="bg1"/>
              </a:solidFill>
            </a:endParaRPr>
          </a:p>
          <a:p>
            <a:pPr marL="0" lvl="2" indent="0">
              <a:lnSpc>
                <a:spcPct val="90000"/>
              </a:lnSpc>
              <a:spcBef>
                <a:spcPts val="900"/>
              </a:spcBef>
              <a:buNone/>
            </a:pPr>
            <a:r>
              <a:rPr lang="en-US" sz="1400" b="1" dirty="0">
                <a:solidFill>
                  <a:schemeClr val="bg1"/>
                </a:solidFill>
              </a:rPr>
              <a:t>Native Text Analysis</a:t>
            </a:r>
          </a:p>
          <a:p>
            <a:pPr lvl="2">
              <a:lnSpc>
                <a:spcPct val="90000"/>
              </a:lnSpc>
              <a:spcBef>
                <a:spcPts val="900"/>
              </a:spcBef>
              <a:buFont typeface="Arial" panose="020B0604020202020204" pitchFamily="34" charset="0"/>
              <a:buChar char="•"/>
            </a:pPr>
            <a:r>
              <a:rPr lang="en-US" sz="1200" b="1" dirty="0">
                <a:solidFill>
                  <a:schemeClr val="bg1"/>
                </a:solidFill>
              </a:rPr>
              <a:t>Give structure to </a:t>
            </a:r>
            <a:r>
              <a:rPr lang="en-US" sz="1200" b="1" dirty="0" smtClean="0">
                <a:solidFill>
                  <a:schemeClr val="bg1"/>
                </a:solidFill>
              </a:rPr>
              <a:t>unstructured </a:t>
            </a:r>
            <a:r>
              <a:rPr lang="en-US" sz="1200" dirty="0" smtClean="0">
                <a:solidFill>
                  <a:schemeClr val="bg1"/>
                </a:solidFill>
              </a:rPr>
              <a:t>textual </a:t>
            </a:r>
            <a:r>
              <a:rPr lang="en-US" sz="1200" dirty="0">
                <a:solidFill>
                  <a:schemeClr val="bg1"/>
                </a:solidFill>
              </a:rPr>
              <a:t>content</a:t>
            </a:r>
          </a:p>
          <a:p>
            <a:pPr lvl="2">
              <a:lnSpc>
                <a:spcPct val="90000"/>
              </a:lnSpc>
              <a:spcBef>
                <a:spcPts val="900"/>
              </a:spcBef>
              <a:buFont typeface="Arial" panose="020B0604020202020204" pitchFamily="34" charset="0"/>
              <a:buChar char="•"/>
            </a:pPr>
            <a:r>
              <a:rPr lang="en-US" sz="1200" b="1" dirty="0">
                <a:solidFill>
                  <a:schemeClr val="bg1"/>
                </a:solidFill>
              </a:rPr>
              <a:t>Expose linguistic markup </a:t>
            </a:r>
            <a:r>
              <a:rPr lang="en-US" sz="1200" dirty="0">
                <a:solidFill>
                  <a:schemeClr val="bg1"/>
                </a:solidFill>
              </a:rPr>
              <a:t>for </a:t>
            </a:r>
            <a:r>
              <a:rPr lang="en-US" sz="1200" dirty="0" smtClean="0">
                <a:solidFill>
                  <a:schemeClr val="bg1"/>
                </a:solidFill>
              </a:rPr>
              <a:t>text </a:t>
            </a:r>
            <a:r>
              <a:rPr lang="en-US" sz="1200" dirty="0">
                <a:solidFill>
                  <a:schemeClr val="bg1"/>
                </a:solidFill>
              </a:rPr>
              <a:t>mining uses</a:t>
            </a:r>
          </a:p>
          <a:p>
            <a:pPr lvl="2">
              <a:lnSpc>
                <a:spcPct val="90000"/>
              </a:lnSpc>
              <a:spcBef>
                <a:spcPts val="900"/>
              </a:spcBef>
              <a:buFont typeface="Arial" panose="020B0604020202020204" pitchFamily="34" charset="0"/>
              <a:buChar char="•"/>
            </a:pPr>
            <a:r>
              <a:rPr lang="en-US" sz="1200" b="1" dirty="0">
                <a:solidFill>
                  <a:schemeClr val="bg1"/>
                </a:solidFill>
              </a:rPr>
              <a:t>Classify entities </a:t>
            </a:r>
            <a:r>
              <a:rPr lang="en-US" sz="1200" dirty="0">
                <a:solidFill>
                  <a:schemeClr val="bg1"/>
                </a:solidFill>
              </a:rPr>
              <a:t>(people, companies, things, etc.)</a:t>
            </a:r>
          </a:p>
          <a:p>
            <a:pPr lvl="2">
              <a:lnSpc>
                <a:spcPct val="90000"/>
              </a:lnSpc>
              <a:spcBef>
                <a:spcPts val="900"/>
              </a:spcBef>
              <a:buFont typeface="Arial" panose="020B0604020202020204" pitchFamily="34" charset="0"/>
              <a:buChar char="•"/>
            </a:pPr>
            <a:r>
              <a:rPr lang="en-US" sz="1200" b="1" dirty="0">
                <a:solidFill>
                  <a:schemeClr val="bg1"/>
                </a:solidFill>
              </a:rPr>
              <a:t>Identify domain facts </a:t>
            </a:r>
            <a:r>
              <a:rPr lang="en-US" sz="1200" dirty="0">
                <a:solidFill>
                  <a:schemeClr val="bg1"/>
                </a:solidFill>
              </a:rPr>
              <a:t>(</a:t>
            </a:r>
            <a:r>
              <a:rPr lang="en-US" sz="1200" dirty="0" smtClean="0">
                <a:solidFill>
                  <a:schemeClr val="bg1"/>
                </a:solidFill>
              </a:rPr>
              <a:t>sentiments, topics</a:t>
            </a:r>
            <a:r>
              <a:rPr lang="en-US" sz="1200" dirty="0">
                <a:solidFill>
                  <a:schemeClr val="bg1"/>
                </a:solidFill>
              </a:rPr>
              <a:t>, requests, etc.)</a:t>
            </a:r>
          </a:p>
          <a:p>
            <a:pPr lvl="2">
              <a:lnSpc>
                <a:spcPct val="90000"/>
              </a:lnSpc>
              <a:spcBef>
                <a:spcPts val="900"/>
              </a:spcBef>
              <a:buFont typeface="Arial" panose="020B0604020202020204" pitchFamily="34" charset="0"/>
              <a:buChar char="•"/>
            </a:pPr>
            <a:r>
              <a:rPr lang="en-US" sz="1200" dirty="0">
                <a:solidFill>
                  <a:schemeClr val="bg1"/>
                </a:solidFill>
              </a:rPr>
              <a:t>Supports up to</a:t>
            </a:r>
            <a:r>
              <a:rPr lang="en-US" sz="1200" b="1" dirty="0">
                <a:solidFill>
                  <a:schemeClr val="bg1"/>
                </a:solidFill>
              </a:rPr>
              <a:t> 31 languages </a:t>
            </a:r>
            <a:r>
              <a:rPr lang="en-US" sz="1200" dirty="0">
                <a:solidFill>
                  <a:schemeClr val="bg1"/>
                </a:solidFill>
              </a:rPr>
              <a:t>for linguistic mark-up and extraction dictionary and 11 languages for predefined core extractions</a:t>
            </a:r>
          </a:p>
        </p:txBody>
      </p:sp>
      <p:sp>
        <p:nvSpPr>
          <p:cNvPr id="28" name="Title 1"/>
          <p:cNvSpPr>
            <a:spLocks noGrp="1"/>
          </p:cNvSpPr>
          <p:nvPr>
            <p:ph type="title"/>
          </p:nvPr>
        </p:nvSpPr>
        <p:spPr/>
        <p:txBody>
          <a:bodyPr/>
          <a:lstStyle/>
          <a:p>
            <a:r>
              <a:rPr lang="en-US" sz="2800" dirty="0" smtClean="0">
                <a:solidFill>
                  <a:srgbClr val="FFC000"/>
                </a:solidFill>
              </a:rPr>
              <a:t>SAP HANA Text Analysis</a:t>
            </a:r>
            <a:r>
              <a:rPr lang="en-US" dirty="0" smtClean="0"/>
              <a:t/>
            </a:r>
            <a:br>
              <a:rPr lang="en-US" dirty="0" smtClean="0"/>
            </a:br>
            <a:r>
              <a:rPr lang="en-US" sz="1800" b="0" dirty="0" smtClean="0">
                <a:solidFill>
                  <a:srgbClr val="FFFFFF"/>
                </a:solidFill>
              </a:rPr>
              <a:t>Extract information from documents; perform text analysis on unstructured data</a:t>
            </a:r>
            <a:endParaRPr lang="en-US" sz="1800" b="0" dirty="0">
              <a:solidFill>
                <a:srgbClr val="FFFFFF"/>
              </a:solidFill>
            </a:endParaRPr>
          </a:p>
        </p:txBody>
      </p:sp>
      <p:grpSp>
        <p:nvGrpSpPr>
          <p:cNvPr id="37" name="Group 36"/>
          <p:cNvGrpSpPr/>
          <p:nvPr/>
        </p:nvGrpSpPr>
        <p:grpSpPr>
          <a:xfrm>
            <a:off x="2073240" y="3932397"/>
            <a:ext cx="1207100" cy="1144428"/>
            <a:chOff x="2215654" y="2530338"/>
            <a:chExt cx="1589057" cy="1589057"/>
          </a:xfrm>
        </p:grpSpPr>
        <p:grpSp>
          <p:nvGrpSpPr>
            <p:cNvPr id="39" name="Group 38"/>
            <p:cNvGrpSpPr/>
            <p:nvPr/>
          </p:nvGrpSpPr>
          <p:grpSpPr>
            <a:xfrm>
              <a:off x="2215654" y="2530338"/>
              <a:ext cx="1589057" cy="1589057"/>
              <a:chOff x="6008248" y="4071640"/>
              <a:chExt cx="1589057" cy="1589057"/>
            </a:xfrm>
          </p:grpSpPr>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46" name="Rounded Rectangle 45"/>
              <p:cNvSpPr/>
              <p:nvPr/>
            </p:nvSpPr>
            <p:spPr bwMode="gray">
              <a:xfrm>
                <a:off x="6170211" y="4236443"/>
                <a:ext cx="1271447" cy="1222933"/>
              </a:xfrm>
              <a:prstGeom prst="roundRect">
                <a:avLst>
                  <a:gd name="adj" fmla="val 3848"/>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7" name="Oval 46"/>
              <p:cNvSpPr/>
              <p:nvPr/>
            </p:nvSpPr>
            <p:spPr bwMode="gray">
              <a:xfrm>
                <a:off x="7305226" y="4301707"/>
                <a:ext cx="77821" cy="77821"/>
              </a:xfrm>
              <a:prstGeom prst="ellipse">
                <a:avLst/>
              </a:prstGeom>
              <a:solidFill>
                <a:schemeClr val="tx1"/>
              </a:solidFill>
            </p:spPr>
            <p:txBody>
              <a:bodyPr wrap="square" rtlCol="0" anchor="ctr" anchorCtr="1">
                <a:noAutofit/>
              </a:bodyPr>
              <a:lstStyle/>
              <a:p>
                <a:pPr algn="ctr"/>
                <a:endParaRPr lang="en-US" sz="1200" dirty="0" smtClean="0">
                  <a:solidFill>
                    <a:schemeClr val="bg1"/>
                  </a:solidFill>
                  <a:cs typeface="Arial"/>
                </a:endParaRPr>
              </a:p>
            </p:txBody>
          </p:sp>
          <p:sp>
            <p:nvSpPr>
              <p:cNvPr id="48" name="Oval 47"/>
              <p:cNvSpPr/>
              <p:nvPr/>
            </p:nvSpPr>
            <p:spPr bwMode="gray">
              <a:xfrm>
                <a:off x="6220462" y="5328947"/>
                <a:ext cx="77821" cy="77821"/>
              </a:xfrm>
              <a:prstGeom prst="ellipse">
                <a:avLst/>
              </a:prstGeom>
              <a:solidFill>
                <a:schemeClr val="tx1"/>
              </a:solidFill>
            </p:spPr>
            <p:txBody>
              <a:bodyPr wrap="square" rtlCol="0" anchor="ctr" anchorCtr="1">
                <a:noAutofit/>
              </a:bodyPr>
              <a:lstStyle/>
              <a:p>
                <a:pPr algn="ctr"/>
                <a:endParaRPr lang="en-US" sz="1200" dirty="0" smtClean="0">
                  <a:solidFill>
                    <a:schemeClr val="bg1"/>
                  </a:solidFill>
                  <a:cs typeface="Arial"/>
                </a:endParaRPr>
              </a:p>
            </p:txBody>
          </p:sp>
        </p:grpSp>
        <p:sp>
          <p:nvSpPr>
            <p:cNvPr id="40" name="TextBox 39"/>
            <p:cNvSpPr txBox="1"/>
            <p:nvPr/>
          </p:nvSpPr>
          <p:spPr>
            <a:xfrm>
              <a:off x="2344603" y="2772933"/>
              <a:ext cx="1367413" cy="608978"/>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SAP HANA</a:t>
              </a:r>
              <a:br>
                <a:rPr lang="en-US" sz="1200" b="1" kern="0" dirty="0" smtClean="0">
                  <a:ea typeface="Arial Unicode MS" pitchFamily="34" charset="-128"/>
                  <a:cs typeface="Arial Unicode MS" pitchFamily="34" charset="-128"/>
                </a:rPr>
              </a:br>
              <a:r>
                <a:rPr lang="en-US" sz="1050" kern="0" dirty="0" smtClean="0">
                  <a:ea typeface="Arial Unicode MS" pitchFamily="34" charset="-128"/>
                  <a:cs typeface="Arial Unicode MS" pitchFamily="34" charset="-128"/>
                </a:rPr>
                <a:t>Text Analysis</a:t>
              </a:r>
            </a:p>
          </p:txBody>
        </p:sp>
        <p:pic>
          <p:nvPicPr>
            <p:cNvPr id="41" name="Picture 17" descr="\\psf\Host\Users\eric\Graphic Tank\Apps and Databases-02.png"/>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2621752" y="3389223"/>
              <a:ext cx="352570" cy="331935"/>
            </a:xfrm>
            <a:prstGeom prst="rect">
              <a:avLst/>
            </a:prstGeom>
            <a:noFill/>
          </p:spPr>
        </p:pic>
        <p:sp>
          <p:nvSpPr>
            <p:cNvPr id="44" name="Freeform 24"/>
            <p:cNvSpPr>
              <a:spLocks noEditPoints="1"/>
            </p:cNvSpPr>
            <p:nvPr/>
          </p:nvSpPr>
          <p:spPr bwMode="auto">
            <a:xfrm>
              <a:off x="3103671" y="3355661"/>
              <a:ext cx="343827" cy="406652"/>
            </a:xfrm>
            <a:custGeom>
              <a:avLst/>
              <a:gdLst>
                <a:gd name="T0" fmla="*/ 105 w 127"/>
                <a:gd name="T1" fmla="*/ 24 h 150"/>
                <a:gd name="T2" fmla="*/ 63 w 127"/>
                <a:gd name="T3" fmla="*/ 0 h 150"/>
                <a:gd name="T4" fmla="*/ 22 w 127"/>
                <a:gd name="T5" fmla="*/ 24 h 150"/>
                <a:gd name="T6" fmla="*/ 0 w 127"/>
                <a:gd name="T7" fmla="*/ 62 h 150"/>
                <a:gd name="T8" fmla="*/ 0 w 127"/>
                <a:gd name="T9" fmla="*/ 112 h 150"/>
                <a:gd name="T10" fmla="*/ 42 w 127"/>
                <a:gd name="T11" fmla="*/ 138 h 150"/>
                <a:gd name="T12" fmla="*/ 63 w 127"/>
                <a:gd name="T13" fmla="*/ 150 h 150"/>
                <a:gd name="T14" fmla="*/ 63 w 127"/>
                <a:gd name="T15" fmla="*/ 150 h 150"/>
                <a:gd name="T16" fmla="*/ 64 w 127"/>
                <a:gd name="T17" fmla="*/ 150 h 150"/>
                <a:gd name="T18" fmla="*/ 64 w 127"/>
                <a:gd name="T19" fmla="*/ 150 h 150"/>
                <a:gd name="T20" fmla="*/ 65 w 127"/>
                <a:gd name="T21" fmla="*/ 150 h 150"/>
                <a:gd name="T22" fmla="*/ 106 w 127"/>
                <a:gd name="T23" fmla="*/ 126 h 150"/>
                <a:gd name="T24" fmla="*/ 127 w 127"/>
                <a:gd name="T25" fmla="*/ 63 h 150"/>
                <a:gd name="T26" fmla="*/ 127 w 127"/>
                <a:gd name="T27" fmla="*/ 37 h 150"/>
                <a:gd name="T28" fmla="*/ 43 w 127"/>
                <a:gd name="T29" fmla="*/ 35 h 150"/>
                <a:gd name="T30" fmla="*/ 4 w 127"/>
                <a:gd name="T31" fmla="*/ 41 h 150"/>
                <a:gd name="T32" fmla="*/ 25 w 127"/>
                <a:gd name="T33" fmla="*/ 53 h 150"/>
                <a:gd name="T34" fmla="*/ 25 w 127"/>
                <a:gd name="T35" fmla="*/ 53 h 150"/>
                <a:gd name="T36" fmla="*/ 64 w 127"/>
                <a:gd name="T37" fmla="*/ 71 h 150"/>
                <a:gd name="T38" fmla="*/ 62 w 127"/>
                <a:gd name="T39" fmla="*/ 95 h 150"/>
                <a:gd name="T40" fmla="*/ 82 w 127"/>
                <a:gd name="T41" fmla="*/ 65 h 150"/>
                <a:gd name="T42" fmla="*/ 86 w 127"/>
                <a:gd name="T43" fmla="*/ 62 h 150"/>
                <a:gd name="T44" fmla="*/ 86 w 127"/>
                <a:gd name="T45" fmla="*/ 62 h 150"/>
                <a:gd name="T46" fmla="*/ 101 w 127"/>
                <a:gd name="T47" fmla="*/ 49 h 150"/>
                <a:gd name="T48" fmla="*/ 80 w 127"/>
                <a:gd name="T49" fmla="*/ 37 h 150"/>
                <a:gd name="T50" fmla="*/ 43 w 127"/>
                <a:gd name="T51" fmla="*/ 59 h 150"/>
                <a:gd name="T52" fmla="*/ 123 w 127"/>
                <a:gd name="T53" fmla="*/ 41 h 150"/>
                <a:gd name="T54" fmla="*/ 116 w 127"/>
                <a:gd name="T55" fmla="*/ 45 h 150"/>
                <a:gd name="T56" fmla="*/ 21 w 127"/>
                <a:gd name="T57" fmla="*/ 76 h 150"/>
                <a:gd name="T58" fmla="*/ 25 w 127"/>
                <a:gd name="T59" fmla="*/ 98 h 150"/>
                <a:gd name="T60" fmla="*/ 36 w 127"/>
                <a:gd name="T61" fmla="*/ 105 h 150"/>
                <a:gd name="T62" fmla="*/ 62 w 127"/>
                <a:gd name="T63" fmla="*/ 99 h 150"/>
                <a:gd name="T64" fmla="*/ 66 w 127"/>
                <a:gd name="T65" fmla="*/ 120 h 150"/>
                <a:gd name="T66" fmla="*/ 75 w 127"/>
                <a:gd name="T67" fmla="*/ 114 h 150"/>
                <a:gd name="T68" fmla="*/ 103 w 127"/>
                <a:gd name="T69" fmla="*/ 78 h 150"/>
                <a:gd name="T70" fmla="*/ 107 w 127"/>
                <a:gd name="T71" fmla="*/ 96 h 150"/>
                <a:gd name="T72" fmla="*/ 110 w 127"/>
                <a:gd name="T73" fmla="*/ 94 h 150"/>
                <a:gd name="T74" fmla="*/ 88 w 127"/>
                <a:gd name="T75" fmla="*/ 37 h 150"/>
                <a:gd name="T76" fmla="*/ 84 w 127"/>
                <a:gd name="T77" fmla="*/ 35 h 150"/>
                <a:gd name="T78" fmla="*/ 84 w 127"/>
                <a:gd name="T79" fmla="*/ 35 h 150"/>
                <a:gd name="T80" fmla="*/ 47 w 127"/>
                <a:gd name="T81" fmla="*/ 14 h 150"/>
                <a:gd name="T82" fmla="*/ 23 w 127"/>
                <a:gd name="T83" fmla="*/ 47 h 150"/>
                <a:gd name="T84" fmla="*/ 4 w 127"/>
                <a:gd name="T85" fmla="*/ 91 h 150"/>
                <a:gd name="T86" fmla="*/ 4 w 127"/>
                <a:gd name="T87" fmla="*/ 111 h 150"/>
                <a:gd name="T88" fmla="*/ 41 w 127"/>
                <a:gd name="T89" fmla="*/ 133 h 150"/>
                <a:gd name="T90" fmla="*/ 54 w 127"/>
                <a:gd name="T91" fmla="*/ 120 h 150"/>
                <a:gd name="T92" fmla="*/ 45 w 127"/>
                <a:gd name="T93" fmla="*/ 115 h 150"/>
                <a:gd name="T94" fmla="*/ 82 w 127"/>
                <a:gd name="T95" fmla="*/ 135 h 150"/>
                <a:gd name="T96" fmla="*/ 86 w 127"/>
                <a:gd name="T97" fmla="*/ 133 h 150"/>
                <a:gd name="T98" fmla="*/ 103 w 127"/>
                <a:gd name="T99" fmla="*/ 123 h 150"/>
                <a:gd name="T100" fmla="*/ 120 w 127"/>
                <a:gd name="T101"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 h="150">
                  <a:moveTo>
                    <a:pt x="127" y="37"/>
                  </a:moveTo>
                  <a:cubicBezTo>
                    <a:pt x="127" y="37"/>
                    <a:pt x="127" y="36"/>
                    <a:pt x="126" y="36"/>
                  </a:cubicBezTo>
                  <a:cubicBezTo>
                    <a:pt x="106" y="24"/>
                    <a:pt x="106" y="24"/>
                    <a:pt x="106" y="24"/>
                  </a:cubicBezTo>
                  <a:cubicBezTo>
                    <a:pt x="105" y="24"/>
                    <a:pt x="105" y="24"/>
                    <a:pt x="105" y="24"/>
                  </a:cubicBezTo>
                  <a:cubicBezTo>
                    <a:pt x="85" y="12"/>
                    <a:pt x="85" y="12"/>
                    <a:pt x="85" y="12"/>
                  </a:cubicBezTo>
                  <a:cubicBezTo>
                    <a:pt x="85" y="12"/>
                    <a:pt x="85" y="12"/>
                    <a:pt x="85" y="12"/>
                  </a:cubicBezTo>
                  <a:cubicBezTo>
                    <a:pt x="65" y="0"/>
                    <a:pt x="65" y="0"/>
                    <a:pt x="65" y="0"/>
                  </a:cubicBezTo>
                  <a:cubicBezTo>
                    <a:pt x="64" y="0"/>
                    <a:pt x="63" y="0"/>
                    <a:pt x="63" y="0"/>
                  </a:cubicBezTo>
                  <a:cubicBezTo>
                    <a:pt x="42" y="12"/>
                    <a:pt x="42" y="12"/>
                    <a:pt x="42" y="12"/>
                  </a:cubicBezTo>
                  <a:cubicBezTo>
                    <a:pt x="42" y="12"/>
                    <a:pt x="42" y="12"/>
                    <a:pt x="42" y="12"/>
                  </a:cubicBezTo>
                  <a:cubicBezTo>
                    <a:pt x="22" y="24"/>
                    <a:pt x="22" y="24"/>
                    <a:pt x="22" y="24"/>
                  </a:cubicBezTo>
                  <a:cubicBezTo>
                    <a:pt x="22" y="24"/>
                    <a:pt x="22" y="24"/>
                    <a:pt x="22" y="24"/>
                  </a:cubicBezTo>
                  <a:cubicBezTo>
                    <a:pt x="1" y="36"/>
                    <a:pt x="1" y="36"/>
                    <a:pt x="1" y="36"/>
                  </a:cubicBezTo>
                  <a:cubicBezTo>
                    <a:pt x="1" y="36"/>
                    <a:pt x="1" y="36"/>
                    <a:pt x="1" y="36"/>
                  </a:cubicBezTo>
                  <a:cubicBezTo>
                    <a:pt x="0" y="36"/>
                    <a:pt x="0" y="37"/>
                    <a:pt x="0" y="37"/>
                  </a:cubicBezTo>
                  <a:cubicBezTo>
                    <a:pt x="0" y="62"/>
                    <a:pt x="0" y="62"/>
                    <a:pt x="0" y="62"/>
                  </a:cubicBezTo>
                  <a:cubicBezTo>
                    <a:pt x="0" y="62"/>
                    <a:pt x="0" y="62"/>
                    <a:pt x="0" y="62"/>
                  </a:cubicBezTo>
                  <a:cubicBezTo>
                    <a:pt x="0" y="62"/>
                    <a:pt x="0" y="63"/>
                    <a:pt x="0" y="63"/>
                  </a:cubicBezTo>
                  <a:cubicBezTo>
                    <a:pt x="0" y="87"/>
                    <a:pt x="0" y="87"/>
                    <a:pt x="0" y="87"/>
                  </a:cubicBezTo>
                  <a:cubicBezTo>
                    <a:pt x="0" y="112"/>
                    <a:pt x="0" y="112"/>
                    <a:pt x="0" y="112"/>
                  </a:cubicBezTo>
                  <a:cubicBezTo>
                    <a:pt x="0" y="113"/>
                    <a:pt x="0" y="114"/>
                    <a:pt x="1" y="114"/>
                  </a:cubicBezTo>
                  <a:cubicBezTo>
                    <a:pt x="22" y="126"/>
                    <a:pt x="22" y="126"/>
                    <a:pt x="22" y="126"/>
                  </a:cubicBezTo>
                  <a:cubicBezTo>
                    <a:pt x="22" y="126"/>
                    <a:pt x="22" y="126"/>
                    <a:pt x="22" y="126"/>
                  </a:cubicBezTo>
                  <a:cubicBezTo>
                    <a:pt x="42" y="138"/>
                    <a:pt x="42" y="138"/>
                    <a:pt x="42" y="138"/>
                  </a:cubicBezTo>
                  <a:cubicBezTo>
                    <a:pt x="42" y="138"/>
                    <a:pt x="42" y="138"/>
                    <a:pt x="42" y="138"/>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3" y="150"/>
                  </a:cubicBezTo>
                  <a:cubicBezTo>
                    <a:pt x="63" y="150"/>
                    <a:pt x="63"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4" y="150"/>
                  </a:cubicBezTo>
                  <a:cubicBezTo>
                    <a:pt x="64" y="150"/>
                    <a:pt x="64" y="150"/>
                    <a:pt x="65" y="150"/>
                  </a:cubicBezTo>
                  <a:cubicBezTo>
                    <a:pt x="65" y="150"/>
                    <a:pt x="65" y="150"/>
                    <a:pt x="65" y="150"/>
                  </a:cubicBezTo>
                  <a:cubicBezTo>
                    <a:pt x="65" y="150"/>
                    <a:pt x="65" y="150"/>
                    <a:pt x="65" y="150"/>
                  </a:cubicBezTo>
                  <a:cubicBezTo>
                    <a:pt x="85" y="138"/>
                    <a:pt x="85" y="138"/>
                    <a:pt x="85" y="138"/>
                  </a:cubicBezTo>
                  <a:cubicBezTo>
                    <a:pt x="85" y="138"/>
                    <a:pt x="85" y="138"/>
                    <a:pt x="85" y="138"/>
                  </a:cubicBezTo>
                  <a:cubicBezTo>
                    <a:pt x="105" y="126"/>
                    <a:pt x="105" y="126"/>
                    <a:pt x="105" y="126"/>
                  </a:cubicBezTo>
                  <a:cubicBezTo>
                    <a:pt x="105" y="126"/>
                    <a:pt x="105" y="126"/>
                    <a:pt x="106" y="126"/>
                  </a:cubicBezTo>
                  <a:cubicBezTo>
                    <a:pt x="126" y="114"/>
                    <a:pt x="126" y="114"/>
                    <a:pt x="126" y="114"/>
                  </a:cubicBezTo>
                  <a:cubicBezTo>
                    <a:pt x="127" y="114"/>
                    <a:pt x="127" y="113"/>
                    <a:pt x="127" y="112"/>
                  </a:cubicBezTo>
                  <a:cubicBezTo>
                    <a:pt x="127" y="87"/>
                    <a:pt x="127" y="87"/>
                    <a:pt x="127" y="87"/>
                  </a:cubicBezTo>
                  <a:cubicBezTo>
                    <a:pt x="127" y="63"/>
                    <a:pt x="127" y="63"/>
                    <a:pt x="127" y="63"/>
                  </a:cubicBezTo>
                  <a:cubicBezTo>
                    <a:pt x="127" y="63"/>
                    <a:pt x="127" y="62"/>
                    <a:pt x="127" y="62"/>
                  </a:cubicBezTo>
                  <a:cubicBezTo>
                    <a:pt x="127" y="62"/>
                    <a:pt x="127" y="62"/>
                    <a:pt x="127" y="62"/>
                  </a:cubicBezTo>
                  <a:cubicBezTo>
                    <a:pt x="127" y="37"/>
                    <a:pt x="127" y="37"/>
                    <a:pt x="127" y="37"/>
                  </a:cubicBezTo>
                  <a:cubicBezTo>
                    <a:pt x="127" y="37"/>
                    <a:pt x="127" y="37"/>
                    <a:pt x="127" y="37"/>
                  </a:cubicBezTo>
                  <a:cubicBezTo>
                    <a:pt x="127" y="37"/>
                    <a:pt x="127" y="37"/>
                    <a:pt x="127" y="37"/>
                  </a:cubicBezTo>
                  <a:close/>
                  <a:moveTo>
                    <a:pt x="43" y="16"/>
                  </a:moveTo>
                  <a:cubicBezTo>
                    <a:pt x="60" y="26"/>
                    <a:pt x="60" y="26"/>
                    <a:pt x="60" y="26"/>
                  </a:cubicBezTo>
                  <a:cubicBezTo>
                    <a:pt x="43" y="35"/>
                    <a:pt x="43" y="35"/>
                    <a:pt x="43" y="35"/>
                  </a:cubicBezTo>
                  <a:cubicBezTo>
                    <a:pt x="27" y="26"/>
                    <a:pt x="27" y="26"/>
                    <a:pt x="27" y="26"/>
                  </a:cubicBezTo>
                  <a:lnTo>
                    <a:pt x="43" y="16"/>
                  </a:lnTo>
                  <a:close/>
                  <a:moveTo>
                    <a:pt x="4" y="61"/>
                  </a:moveTo>
                  <a:cubicBezTo>
                    <a:pt x="4" y="41"/>
                    <a:pt x="4" y="41"/>
                    <a:pt x="4" y="41"/>
                  </a:cubicBezTo>
                  <a:cubicBezTo>
                    <a:pt x="21" y="51"/>
                    <a:pt x="21" y="51"/>
                    <a:pt x="21" y="51"/>
                  </a:cubicBezTo>
                  <a:cubicBezTo>
                    <a:pt x="21" y="71"/>
                    <a:pt x="21" y="71"/>
                    <a:pt x="21" y="71"/>
                  </a:cubicBezTo>
                  <a:lnTo>
                    <a:pt x="4" y="61"/>
                  </a:lnTo>
                  <a:close/>
                  <a:moveTo>
                    <a:pt x="25" y="53"/>
                  </a:moveTo>
                  <a:cubicBezTo>
                    <a:pt x="41" y="62"/>
                    <a:pt x="41" y="62"/>
                    <a:pt x="41" y="62"/>
                  </a:cubicBezTo>
                  <a:cubicBezTo>
                    <a:pt x="41" y="83"/>
                    <a:pt x="41" y="83"/>
                    <a:pt x="41" y="83"/>
                  </a:cubicBezTo>
                  <a:cubicBezTo>
                    <a:pt x="25" y="73"/>
                    <a:pt x="25" y="73"/>
                    <a:pt x="25" y="73"/>
                  </a:cubicBezTo>
                  <a:lnTo>
                    <a:pt x="25" y="53"/>
                  </a:lnTo>
                  <a:close/>
                  <a:moveTo>
                    <a:pt x="47" y="61"/>
                  </a:moveTo>
                  <a:cubicBezTo>
                    <a:pt x="64" y="52"/>
                    <a:pt x="64" y="52"/>
                    <a:pt x="64" y="52"/>
                  </a:cubicBezTo>
                  <a:cubicBezTo>
                    <a:pt x="80" y="61"/>
                    <a:pt x="80" y="61"/>
                    <a:pt x="80" y="61"/>
                  </a:cubicBezTo>
                  <a:cubicBezTo>
                    <a:pt x="64" y="71"/>
                    <a:pt x="64" y="71"/>
                    <a:pt x="64" y="71"/>
                  </a:cubicBezTo>
                  <a:lnTo>
                    <a:pt x="47" y="61"/>
                  </a:lnTo>
                  <a:close/>
                  <a:moveTo>
                    <a:pt x="45" y="65"/>
                  </a:moveTo>
                  <a:cubicBezTo>
                    <a:pt x="62" y="74"/>
                    <a:pt x="62" y="74"/>
                    <a:pt x="62" y="74"/>
                  </a:cubicBezTo>
                  <a:cubicBezTo>
                    <a:pt x="62" y="95"/>
                    <a:pt x="62" y="95"/>
                    <a:pt x="62" y="95"/>
                  </a:cubicBezTo>
                  <a:cubicBezTo>
                    <a:pt x="45" y="85"/>
                    <a:pt x="45" y="85"/>
                    <a:pt x="45" y="85"/>
                  </a:cubicBezTo>
                  <a:lnTo>
                    <a:pt x="45" y="65"/>
                  </a:lnTo>
                  <a:close/>
                  <a:moveTo>
                    <a:pt x="66" y="74"/>
                  </a:moveTo>
                  <a:cubicBezTo>
                    <a:pt x="82" y="65"/>
                    <a:pt x="82" y="65"/>
                    <a:pt x="82" y="65"/>
                  </a:cubicBezTo>
                  <a:cubicBezTo>
                    <a:pt x="82" y="85"/>
                    <a:pt x="82" y="85"/>
                    <a:pt x="82" y="85"/>
                  </a:cubicBezTo>
                  <a:cubicBezTo>
                    <a:pt x="66" y="95"/>
                    <a:pt x="66" y="95"/>
                    <a:pt x="66" y="95"/>
                  </a:cubicBezTo>
                  <a:lnTo>
                    <a:pt x="66" y="74"/>
                  </a:lnTo>
                  <a:close/>
                  <a:moveTo>
                    <a:pt x="86" y="62"/>
                  </a:moveTo>
                  <a:cubicBezTo>
                    <a:pt x="103" y="53"/>
                    <a:pt x="103" y="53"/>
                    <a:pt x="103" y="53"/>
                  </a:cubicBezTo>
                  <a:cubicBezTo>
                    <a:pt x="103" y="73"/>
                    <a:pt x="103" y="73"/>
                    <a:pt x="103" y="73"/>
                  </a:cubicBezTo>
                  <a:cubicBezTo>
                    <a:pt x="86" y="83"/>
                    <a:pt x="86" y="83"/>
                    <a:pt x="86" y="83"/>
                  </a:cubicBezTo>
                  <a:lnTo>
                    <a:pt x="86" y="62"/>
                  </a:lnTo>
                  <a:close/>
                  <a:moveTo>
                    <a:pt x="84" y="59"/>
                  </a:moveTo>
                  <a:cubicBezTo>
                    <a:pt x="67" y="49"/>
                    <a:pt x="67" y="49"/>
                    <a:pt x="67" y="49"/>
                  </a:cubicBezTo>
                  <a:cubicBezTo>
                    <a:pt x="84" y="40"/>
                    <a:pt x="84" y="40"/>
                    <a:pt x="84" y="40"/>
                  </a:cubicBezTo>
                  <a:cubicBezTo>
                    <a:pt x="101" y="49"/>
                    <a:pt x="101" y="49"/>
                    <a:pt x="101" y="49"/>
                  </a:cubicBezTo>
                  <a:lnTo>
                    <a:pt x="84" y="59"/>
                  </a:lnTo>
                  <a:close/>
                  <a:moveTo>
                    <a:pt x="47" y="37"/>
                  </a:moveTo>
                  <a:cubicBezTo>
                    <a:pt x="64" y="28"/>
                    <a:pt x="64" y="28"/>
                    <a:pt x="64" y="28"/>
                  </a:cubicBezTo>
                  <a:cubicBezTo>
                    <a:pt x="80" y="37"/>
                    <a:pt x="80" y="37"/>
                    <a:pt x="80" y="37"/>
                  </a:cubicBezTo>
                  <a:cubicBezTo>
                    <a:pt x="64" y="47"/>
                    <a:pt x="64" y="47"/>
                    <a:pt x="64" y="47"/>
                  </a:cubicBezTo>
                  <a:lnTo>
                    <a:pt x="47" y="37"/>
                  </a:lnTo>
                  <a:close/>
                  <a:moveTo>
                    <a:pt x="60" y="49"/>
                  </a:moveTo>
                  <a:cubicBezTo>
                    <a:pt x="43" y="59"/>
                    <a:pt x="43" y="59"/>
                    <a:pt x="43" y="59"/>
                  </a:cubicBezTo>
                  <a:cubicBezTo>
                    <a:pt x="27" y="49"/>
                    <a:pt x="27" y="49"/>
                    <a:pt x="27" y="49"/>
                  </a:cubicBezTo>
                  <a:cubicBezTo>
                    <a:pt x="43" y="40"/>
                    <a:pt x="43" y="40"/>
                    <a:pt x="43" y="40"/>
                  </a:cubicBezTo>
                  <a:lnTo>
                    <a:pt x="60" y="49"/>
                  </a:lnTo>
                  <a:close/>
                  <a:moveTo>
                    <a:pt x="123" y="41"/>
                  </a:moveTo>
                  <a:cubicBezTo>
                    <a:pt x="123" y="61"/>
                    <a:pt x="123" y="61"/>
                    <a:pt x="123" y="61"/>
                  </a:cubicBezTo>
                  <a:cubicBezTo>
                    <a:pt x="107" y="71"/>
                    <a:pt x="107" y="71"/>
                    <a:pt x="107" y="71"/>
                  </a:cubicBezTo>
                  <a:cubicBezTo>
                    <a:pt x="107" y="51"/>
                    <a:pt x="107" y="51"/>
                    <a:pt x="107" y="51"/>
                  </a:cubicBezTo>
                  <a:cubicBezTo>
                    <a:pt x="116" y="45"/>
                    <a:pt x="116" y="45"/>
                    <a:pt x="116" y="45"/>
                  </a:cubicBezTo>
                  <a:lnTo>
                    <a:pt x="123" y="41"/>
                  </a:lnTo>
                  <a:close/>
                  <a:moveTo>
                    <a:pt x="4" y="86"/>
                  </a:moveTo>
                  <a:cubicBezTo>
                    <a:pt x="4" y="66"/>
                    <a:pt x="4" y="66"/>
                    <a:pt x="4" y="66"/>
                  </a:cubicBezTo>
                  <a:cubicBezTo>
                    <a:pt x="21" y="76"/>
                    <a:pt x="21" y="76"/>
                    <a:pt x="21" y="76"/>
                  </a:cubicBezTo>
                  <a:cubicBezTo>
                    <a:pt x="21" y="96"/>
                    <a:pt x="21" y="96"/>
                    <a:pt x="21" y="96"/>
                  </a:cubicBezTo>
                  <a:cubicBezTo>
                    <a:pt x="16" y="93"/>
                    <a:pt x="16" y="93"/>
                    <a:pt x="16" y="93"/>
                  </a:cubicBezTo>
                  <a:lnTo>
                    <a:pt x="4" y="86"/>
                  </a:lnTo>
                  <a:close/>
                  <a:moveTo>
                    <a:pt x="25" y="98"/>
                  </a:moveTo>
                  <a:cubicBezTo>
                    <a:pt x="25" y="78"/>
                    <a:pt x="25" y="78"/>
                    <a:pt x="25" y="78"/>
                  </a:cubicBezTo>
                  <a:cubicBezTo>
                    <a:pt x="41" y="87"/>
                    <a:pt x="41" y="87"/>
                    <a:pt x="41" y="87"/>
                  </a:cubicBezTo>
                  <a:cubicBezTo>
                    <a:pt x="41" y="108"/>
                    <a:pt x="41" y="108"/>
                    <a:pt x="41" y="108"/>
                  </a:cubicBezTo>
                  <a:cubicBezTo>
                    <a:pt x="36" y="105"/>
                    <a:pt x="36" y="105"/>
                    <a:pt x="36" y="105"/>
                  </a:cubicBezTo>
                  <a:lnTo>
                    <a:pt x="25" y="98"/>
                  </a:lnTo>
                  <a:close/>
                  <a:moveTo>
                    <a:pt x="45" y="110"/>
                  </a:moveTo>
                  <a:cubicBezTo>
                    <a:pt x="45" y="90"/>
                    <a:pt x="45" y="90"/>
                    <a:pt x="45" y="90"/>
                  </a:cubicBezTo>
                  <a:cubicBezTo>
                    <a:pt x="62" y="99"/>
                    <a:pt x="62" y="99"/>
                    <a:pt x="62" y="99"/>
                  </a:cubicBezTo>
                  <a:cubicBezTo>
                    <a:pt x="62" y="120"/>
                    <a:pt x="62" y="120"/>
                    <a:pt x="62" y="120"/>
                  </a:cubicBezTo>
                  <a:cubicBezTo>
                    <a:pt x="52" y="114"/>
                    <a:pt x="52" y="114"/>
                    <a:pt x="52" y="114"/>
                  </a:cubicBezTo>
                  <a:lnTo>
                    <a:pt x="45" y="110"/>
                  </a:lnTo>
                  <a:close/>
                  <a:moveTo>
                    <a:pt x="66" y="120"/>
                  </a:moveTo>
                  <a:cubicBezTo>
                    <a:pt x="66" y="99"/>
                    <a:pt x="66" y="99"/>
                    <a:pt x="66" y="99"/>
                  </a:cubicBezTo>
                  <a:cubicBezTo>
                    <a:pt x="82" y="90"/>
                    <a:pt x="82" y="90"/>
                    <a:pt x="82" y="90"/>
                  </a:cubicBezTo>
                  <a:cubicBezTo>
                    <a:pt x="82" y="110"/>
                    <a:pt x="82" y="110"/>
                    <a:pt x="82" y="110"/>
                  </a:cubicBezTo>
                  <a:cubicBezTo>
                    <a:pt x="75" y="114"/>
                    <a:pt x="75" y="114"/>
                    <a:pt x="75" y="114"/>
                  </a:cubicBezTo>
                  <a:lnTo>
                    <a:pt x="66" y="120"/>
                  </a:lnTo>
                  <a:close/>
                  <a:moveTo>
                    <a:pt x="86" y="108"/>
                  </a:moveTo>
                  <a:cubicBezTo>
                    <a:pt x="86" y="87"/>
                    <a:pt x="86" y="87"/>
                    <a:pt x="86" y="87"/>
                  </a:cubicBezTo>
                  <a:cubicBezTo>
                    <a:pt x="103" y="78"/>
                    <a:pt x="103" y="78"/>
                    <a:pt x="103" y="78"/>
                  </a:cubicBezTo>
                  <a:cubicBezTo>
                    <a:pt x="103" y="98"/>
                    <a:pt x="103" y="98"/>
                    <a:pt x="103" y="98"/>
                  </a:cubicBezTo>
                  <a:cubicBezTo>
                    <a:pt x="91" y="105"/>
                    <a:pt x="91" y="105"/>
                    <a:pt x="91" y="105"/>
                  </a:cubicBezTo>
                  <a:lnTo>
                    <a:pt x="86" y="108"/>
                  </a:lnTo>
                  <a:close/>
                  <a:moveTo>
                    <a:pt x="107" y="96"/>
                  </a:moveTo>
                  <a:cubicBezTo>
                    <a:pt x="107" y="76"/>
                    <a:pt x="107" y="76"/>
                    <a:pt x="107" y="76"/>
                  </a:cubicBezTo>
                  <a:cubicBezTo>
                    <a:pt x="123" y="66"/>
                    <a:pt x="123" y="66"/>
                    <a:pt x="123" y="66"/>
                  </a:cubicBezTo>
                  <a:cubicBezTo>
                    <a:pt x="123" y="86"/>
                    <a:pt x="123" y="86"/>
                    <a:pt x="123" y="86"/>
                  </a:cubicBezTo>
                  <a:cubicBezTo>
                    <a:pt x="110" y="94"/>
                    <a:pt x="110" y="94"/>
                    <a:pt x="110" y="94"/>
                  </a:cubicBezTo>
                  <a:lnTo>
                    <a:pt x="107" y="96"/>
                  </a:lnTo>
                  <a:close/>
                  <a:moveTo>
                    <a:pt x="114" y="41"/>
                  </a:moveTo>
                  <a:cubicBezTo>
                    <a:pt x="105" y="47"/>
                    <a:pt x="105" y="47"/>
                    <a:pt x="105" y="47"/>
                  </a:cubicBezTo>
                  <a:cubicBezTo>
                    <a:pt x="88" y="37"/>
                    <a:pt x="88" y="37"/>
                    <a:pt x="88" y="37"/>
                  </a:cubicBezTo>
                  <a:cubicBezTo>
                    <a:pt x="105" y="28"/>
                    <a:pt x="105" y="28"/>
                    <a:pt x="105" y="28"/>
                  </a:cubicBezTo>
                  <a:cubicBezTo>
                    <a:pt x="121" y="37"/>
                    <a:pt x="121" y="37"/>
                    <a:pt x="121" y="37"/>
                  </a:cubicBezTo>
                  <a:lnTo>
                    <a:pt x="114" y="41"/>
                  </a:lnTo>
                  <a:close/>
                  <a:moveTo>
                    <a:pt x="84" y="35"/>
                  </a:moveTo>
                  <a:cubicBezTo>
                    <a:pt x="67" y="26"/>
                    <a:pt x="67" y="26"/>
                    <a:pt x="67" y="26"/>
                  </a:cubicBezTo>
                  <a:cubicBezTo>
                    <a:pt x="84" y="16"/>
                    <a:pt x="84" y="16"/>
                    <a:pt x="84" y="16"/>
                  </a:cubicBezTo>
                  <a:cubicBezTo>
                    <a:pt x="101" y="26"/>
                    <a:pt x="101" y="26"/>
                    <a:pt x="101" y="26"/>
                  </a:cubicBezTo>
                  <a:lnTo>
                    <a:pt x="84" y="35"/>
                  </a:lnTo>
                  <a:close/>
                  <a:moveTo>
                    <a:pt x="64" y="4"/>
                  </a:moveTo>
                  <a:cubicBezTo>
                    <a:pt x="80" y="14"/>
                    <a:pt x="80" y="14"/>
                    <a:pt x="80" y="14"/>
                  </a:cubicBezTo>
                  <a:cubicBezTo>
                    <a:pt x="64" y="23"/>
                    <a:pt x="64" y="23"/>
                    <a:pt x="64" y="23"/>
                  </a:cubicBezTo>
                  <a:cubicBezTo>
                    <a:pt x="47" y="14"/>
                    <a:pt x="47" y="14"/>
                    <a:pt x="47" y="14"/>
                  </a:cubicBezTo>
                  <a:lnTo>
                    <a:pt x="64" y="4"/>
                  </a:lnTo>
                  <a:close/>
                  <a:moveTo>
                    <a:pt x="23" y="28"/>
                  </a:moveTo>
                  <a:cubicBezTo>
                    <a:pt x="39" y="37"/>
                    <a:pt x="39" y="37"/>
                    <a:pt x="39" y="37"/>
                  </a:cubicBezTo>
                  <a:cubicBezTo>
                    <a:pt x="23" y="47"/>
                    <a:pt x="23" y="47"/>
                    <a:pt x="23" y="47"/>
                  </a:cubicBezTo>
                  <a:cubicBezTo>
                    <a:pt x="6" y="37"/>
                    <a:pt x="6" y="37"/>
                    <a:pt x="6" y="37"/>
                  </a:cubicBezTo>
                  <a:lnTo>
                    <a:pt x="23" y="28"/>
                  </a:lnTo>
                  <a:close/>
                  <a:moveTo>
                    <a:pt x="4" y="111"/>
                  </a:moveTo>
                  <a:cubicBezTo>
                    <a:pt x="4" y="91"/>
                    <a:pt x="4" y="91"/>
                    <a:pt x="4" y="91"/>
                  </a:cubicBezTo>
                  <a:cubicBezTo>
                    <a:pt x="9" y="94"/>
                    <a:pt x="9" y="94"/>
                    <a:pt x="9" y="94"/>
                  </a:cubicBezTo>
                  <a:cubicBezTo>
                    <a:pt x="21" y="101"/>
                    <a:pt x="21" y="101"/>
                    <a:pt x="21" y="101"/>
                  </a:cubicBezTo>
                  <a:cubicBezTo>
                    <a:pt x="21" y="121"/>
                    <a:pt x="21" y="121"/>
                    <a:pt x="21" y="121"/>
                  </a:cubicBezTo>
                  <a:lnTo>
                    <a:pt x="4" y="111"/>
                  </a:lnTo>
                  <a:close/>
                  <a:moveTo>
                    <a:pt x="25" y="103"/>
                  </a:moveTo>
                  <a:cubicBezTo>
                    <a:pt x="30" y="106"/>
                    <a:pt x="30" y="106"/>
                    <a:pt x="30" y="106"/>
                  </a:cubicBezTo>
                  <a:cubicBezTo>
                    <a:pt x="41" y="112"/>
                    <a:pt x="41" y="112"/>
                    <a:pt x="41" y="112"/>
                  </a:cubicBezTo>
                  <a:cubicBezTo>
                    <a:pt x="41" y="133"/>
                    <a:pt x="41" y="133"/>
                    <a:pt x="41" y="133"/>
                  </a:cubicBezTo>
                  <a:cubicBezTo>
                    <a:pt x="25" y="123"/>
                    <a:pt x="25" y="123"/>
                    <a:pt x="25" y="123"/>
                  </a:cubicBezTo>
                  <a:lnTo>
                    <a:pt x="25" y="103"/>
                  </a:lnTo>
                  <a:close/>
                  <a:moveTo>
                    <a:pt x="45" y="115"/>
                  </a:moveTo>
                  <a:cubicBezTo>
                    <a:pt x="54" y="120"/>
                    <a:pt x="54" y="120"/>
                    <a:pt x="54" y="120"/>
                  </a:cubicBezTo>
                  <a:cubicBezTo>
                    <a:pt x="62" y="124"/>
                    <a:pt x="62" y="124"/>
                    <a:pt x="62" y="124"/>
                  </a:cubicBezTo>
                  <a:cubicBezTo>
                    <a:pt x="62" y="145"/>
                    <a:pt x="62" y="145"/>
                    <a:pt x="62" y="145"/>
                  </a:cubicBezTo>
                  <a:cubicBezTo>
                    <a:pt x="45" y="135"/>
                    <a:pt x="45" y="135"/>
                    <a:pt x="45" y="135"/>
                  </a:cubicBezTo>
                  <a:lnTo>
                    <a:pt x="45" y="115"/>
                  </a:lnTo>
                  <a:close/>
                  <a:moveTo>
                    <a:pt x="66" y="124"/>
                  </a:moveTo>
                  <a:cubicBezTo>
                    <a:pt x="73" y="120"/>
                    <a:pt x="73" y="120"/>
                    <a:pt x="73" y="120"/>
                  </a:cubicBezTo>
                  <a:cubicBezTo>
                    <a:pt x="82" y="115"/>
                    <a:pt x="82" y="115"/>
                    <a:pt x="82" y="115"/>
                  </a:cubicBezTo>
                  <a:cubicBezTo>
                    <a:pt x="82" y="135"/>
                    <a:pt x="82" y="135"/>
                    <a:pt x="82" y="135"/>
                  </a:cubicBezTo>
                  <a:cubicBezTo>
                    <a:pt x="66" y="145"/>
                    <a:pt x="66" y="145"/>
                    <a:pt x="66" y="145"/>
                  </a:cubicBezTo>
                  <a:lnTo>
                    <a:pt x="66" y="124"/>
                  </a:lnTo>
                  <a:close/>
                  <a:moveTo>
                    <a:pt x="103" y="123"/>
                  </a:moveTo>
                  <a:cubicBezTo>
                    <a:pt x="86" y="133"/>
                    <a:pt x="86" y="133"/>
                    <a:pt x="86" y="133"/>
                  </a:cubicBezTo>
                  <a:cubicBezTo>
                    <a:pt x="86" y="112"/>
                    <a:pt x="86" y="112"/>
                    <a:pt x="86" y="112"/>
                  </a:cubicBezTo>
                  <a:cubicBezTo>
                    <a:pt x="97" y="106"/>
                    <a:pt x="97" y="106"/>
                    <a:pt x="97" y="106"/>
                  </a:cubicBezTo>
                  <a:cubicBezTo>
                    <a:pt x="103" y="103"/>
                    <a:pt x="103" y="103"/>
                    <a:pt x="103" y="103"/>
                  </a:cubicBezTo>
                  <a:lnTo>
                    <a:pt x="103" y="123"/>
                  </a:lnTo>
                  <a:close/>
                  <a:moveTo>
                    <a:pt x="123" y="111"/>
                  </a:moveTo>
                  <a:cubicBezTo>
                    <a:pt x="107" y="121"/>
                    <a:pt x="107" y="121"/>
                    <a:pt x="107" y="121"/>
                  </a:cubicBezTo>
                  <a:cubicBezTo>
                    <a:pt x="107" y="101"/>
                    <a:pt x="107" y="101"/>
                    <a:pt x="107" y="101"/>
                  </a:cubicBezTo>
                  <a:cubicBezTo>
                    <a:pt x="120" y="93"/>
                    <a:pt x="120" y="93"/>
                    <a:pt x="120" y="93"/>
                  </a:cubicBezTo>
                  <a:cubicBezTo>
                    <a:pt x="123" y="91"/>
                    <a:pt x="123" y="91"/>
                    <a:pt x="123" y="91"/>
                  </a:cubicBezTo>
                  <a:lnTo>
                    <a:pt x="123"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66" name="Picture 65" descr="Screen Shot 2013-08-28 at 5.55.49 PM.png"/>
          <p:cNvPicPr>
            <a:picLocks noChangeAspect="1"/>
          </p:cNvPicPr>
          <p:nvPr/>
        </p:nvPicPr>
        <p:blipFill rotWithShape="1">
          <a:blip r:embed="rId5" cstate="print">
            <a:extLst>
              <a:ext uri="{28A0092B-C50C-407E-A947-70E740481C1C}">
                <a14:useLocalDpi xmlns:a14="http://schemas.microsoft.com/office/drawing/2010/main"/>
              </a:ext>
            </a:extLst>
          </a:blip>
          <a:srcRect r="11357" b="34646"/>
          <a:stretch/>
        </p:blipFill>
        <p:spPr>
          <a:xfrm>
            <a:off x="823049" y="1402845"/>
            <a:ext cx="3729902" cy="1733574"/>
          </a:xfrm>
          <a:prstGeom prst="rect">
            <a:avLst/>
          </a:prstGeom>
        </p:spPr>
      </p:pic>
      <p:grpSp>
        <p:nvGrpSpPr>
          <p:cNvPr id="2" name="Group 1"/>
          <p:cNvGrpSpPr/>
          <p:nvPr/>
        </p:nvGrpSpPr>
        <p:grpSpPr>
          <a:xfrm>
            <a:off x="1083325" y="5734563"/>
            <a:ext cx="3206316" cy="401664"/>
            <a:chOff x="479513" y="5902732"/>
            <a:chExt cx="4978658" cy="623689"/>
          </a:xfrm>
        </p:grpSpPr>
        <p:pic>
          <p:nvPicPr>
            <p:cNvPr id="29" name="Picture 27" descr="\\psf\Host\Users\eric\Graphic Tank\Office Icons_XL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55390" y="5902732"/>
              <a:ext cx="480438" cy="623689"/>
            </a:xfrm>
            <a:prstGeom prst="rect">
              <a:avLst/>
            </a:prstGeom>
            <a:noFill/>
          </p:spPr>
        </p:pic>
        <p:pic>
          <p:nvPicPr>
            <p:cNvPr id="30" name="Picture 28" descr="\\psf\Host\Users\eric\Graphic Tank\Office Icons_Word.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688516" y="5906038"/>
              <a:ext cx="473826" cy="617076"/>
            </a:xfrm>
            <a:prstGeom prst="rect">
              <a:avLst/>
            </a:prstGeom>
            <a:noFill/>
          </p:spPr>
        </p:pic>
        <p:pic>
          <p:nvPicPr>
            <p:cNvPr id="31" name="Picture 30" descr="\\psf\Host\Users\eric\Graphic Tank\Office Icons_PDF.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768647" y="5906038"/>
              <a:ext cx="480438" cy="617077"/>
            </a:xfrm>
            <a:prstGeom prst="rect">
              <a:avLst/>
            </a:prstGeom>
            <a:noFill/>
          </p:spPr>
        </p:pic>
        <p:pic>
          <p:nvPicPr>
            <p:cNvPr id="32" name="Picture 12" descr="\\psf\Host\Users\eric\Graphic Tank\Screens and Documents v1_Folder.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9513" y="6008836"/>
              <a:ext cx="602698" cy="411480"/>
            </a:xfrm>
            <a:prstGeom prst="rect">
              <a:avLst/>
            </a:prstGeom>
            <a:noFill/>
          </p:spPr>
        </p:pic>
        <p:pic>
          <p:nvPicPr>
            <p:cNvPr id="33" name="Picture 20" descr="\\psf\Host\Users\eric\Graphic Tank\Screens and Documents v1_Email copy 5.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942132" y="5944828"/>
              <a:ext cx="516039" cy="539496"/>
            </a:xfrm>
            <a:prstGeom prst="rect">
              <a:avLst/>
            </a:prstGeom>
            <a:noFill/>
          </p:spPr>
        </p:pic>
      </p:grpSp>
      <p:sp>
        <p:nvSpPr>
          <p:cNvPr id="27" name="Chevron 26"/>
          <p:cNvSpPr/>
          <p:nvPr/>
        </p:nvSpPr>
        <p:spPr bwMode="gray">
          <a:xfrm rot="16200000">
            <a:off x="2404797" y="3512061"/>
            <a:ext cx="563372" cy="3999634"/>
          </a:xfrm>
          <a:prstGeom prst="chevron">
            <a:avLst>
              <a:gd name="adj" fmla="val 86144"/>
            </a:avLst>
          </a:prstGeom>
          <a:solidFill>
            <a:schemeClr val="accent2"/>
          </a:solidFill>
        </p:spPr>
        <p:txBody>
          <a:bodyPr wrap="square" rtlCol="0" anchor="ctr" anchorCtr="1">
            <a:noAutofit/>
          </a:bodyPr>
          <a:lstStyle/>
          <a:p>
            <a:pPr algn="ctr"/>
            <a:endParaRPr lang="en-US" sz="1200" dirty="0" smtClean="0">
              <a:solidFill>
                <a:schemeClr val="bg1"/>
              </a:solidFill>
              <a:cs typeface="Arial"/>
            </a:endParaRPr>
          </a:p>
        </p:txBody>
      </p:sp>
      <p:sp>
        <p:nvSpPr>
          <p:cNvPr id="34" name="Chevron 33"/>
          <p:cNvSpPr/>
          <p:nvPr/>
        </p:nvSpPr>
        <p:spPr bwMode="gray">
          <a:xfrm rot="5400000">
            <a:off x="2404797" y="1485692"/>
            <a:ext cx="563372" cy="3999634"/>
          </a:xfrm>
          <a:prstGeom prst="chevron">
            <a:avLst>
              <a:gd name="adj" fmla="val 86144"/>
            </a:avLst>
          </a:prstGeom>
          <a:solidFill>
            <a:schemeClr val="accent2"/>
          </a:solidFill>
        </p:spPr>
        <p:txBody>
          <a:bodyPr wrap="square" rtlCol="0" anchor="ctr" anchorCtr="1">
            <a:noAutofit/>
          </a:bodyPr>
          <a:lstStyle/>
          <a:p>
            <a:pPr algn="ctr"/>
            <a:endParaRPr lang="en-US" sz="1200" dirty="0" smtClean="0">
              <a:solidFill>
                <a:schemeClr val="bg1"/>
              </a:solidFill>
              <a:cs typeface="Arial"/>
            </a:endParaRPr>
          </a:p>
        </p:txBody>
      </p:sp>
    </p:spTree>
    <p:extLst>
      <p:ext uri="{BB962C8B-B14F-4D97-AF65-F5344CB8AC3E}">
        <p14:creationId xmlns:p14="http://schemas.microsoft.com/office/powerpoint/2010/main" val="4083149034"/>
      </p:ext>
    </p:extLst>
  </p:cSld>
  <p:clrMapOvr>
    <a:masterClrMapping/>
  </p:clrMapOvr>
  <mc:AlternateContent xmlns:mc="http://schemas.openxmlformats.org/markup-compatibility/2006" xmlns:p14="http://schemas.microsoft.com/office/powerpoint/2010/main">
    <mc:Choice Requires="p14">
      <p:transition p14:dur="0" advClick="0"/>
    </mc:Choice>
    <mc:Fallback xmlns="" xmlns:mv="urn:schemas-microsoft-com:mac:vml">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559"/>
            <a:ext cx="9147207" cy="685627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bwMode="gray">
          <a:xfrm>
            <a:off x="-6319" y="1727"/>
            <a:ext cx="9153525" cy="6856273"/>
          </a:xfrm>
          <a:prstGeom prst="rect">
            <a:avLst/>
          </a:prstGeom>
          <a:gradFill>
            <a:gsLst>
              <a:gs pos="2000">
                <a:schemeClr val="tx1">
                  <a:lumMod val="95000"/>
                  <a:lumOff val="5000"/>
                  <a:alpha val="90000"/>
                </a:schemeClr>
              </a:gs>
              <a:gs pos="100000">
                <a:schemeClr val="tx1">
                  <a:lumMod val="100000"/>
                  <a:alpha val="44000"/>
                </a:schemeClr>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5" name="Title 4"/>
          <p:cNvSpPr>
            <a:spLocks noGrp="1"/>
          </p:cNvSpPr>
          <p:nvPr>
            <p:ph type="title"/>
          </p:nvPr>
        </p:nvSpPr>
        <p:spPr>
          <a:xfrm>
            <a:off x="324000" y="324000"/>
            <a:ext cx="8496000" cy="756000"/>
          </a:xfrm>
        </p:spPr>
        <p:txBody>
          <a:bodyPr/>
          <a:lstStyle/>
          <a:p>
            <a:r>
              <a:rPr lang="en-US" sz="2800" dirty="0">
                <a:solidFill>
                  <a:schemeClr val="accent1"/>
                </a:solidFill>
              </a:rPr>
              <a:t>Deployment </a:t>
            </a:r>
            <a:r>
              <a:rPr lang="en-US" sz="2800" dirty="0" smtClean="0">
                <a:solidFill>
                  <a:schemeClr val="accent1"/>
                </a:solidFill>
              </a:rPr>
              <a:t>services</a:t>
            </a:r>
            <a:r>
              <a:rPr lang="en-US" dirty="0"/>
              <a:t/>
            </a:r>
            <a:br>
              <a:rPr lang="en-US" dirty="0"/>
            </a:br>
            <a:r>
              <a:rPr lang="en-US" sz="2000" b="0" dirty="0">
                <a:solidFill>
                  <a:srgbClr val="FFFFFF"/>
                </a:solidFill>
              </a:rPr>
              <a:t>Provides security, privacy, and </a:t>
            </a:r>
            <a:r>
              <a:rPr lang="en-US" sz="2000" b="0" dirty="0" smtClean="0">
                <a:solidFill>
                  <a:srgbClr val="FFFFFF"/>
                </a:solidFill>
              </a:rPr>
              <a:t>availability</a:t>
            </a:r>
            <a:endParaRPr lang="en-US" sz="2000" b="0" dirty="0">
              <a:solidFill>
                <a:srgbClr val="FFFFFF"/>
              </a:solidFill>
            </a:endParaRPr>
          </a:p>
        </p:txBody>
      </p:sp>
      <p:sp>
        <p:nvSpPr>
          <p:cNvPr id="75" name="Rectangle 74"/>
          <p:cNvSpPr/>
          <p:nvPr/>
        </p:nvSpPr>
        <p:spPr bwMode="gray">
          <a:xfrm>
            <a:off x="336700" y="-897"/>
            <a:ext cx="8477015" cy="15060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TextBox 33"/>
          <p:cNvSpPr txBox="1"/>
          <p:nvPr/>
        </p:nvSpPr>
        <p:spPr>
          <a:xfrm>
            <a:off x="419291" y="3868888"/>
            <a:ext cx="2261766" cy="166199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smtClean="0">
                <a:solidFill>
                  <a:schemeClr val="bg1"/>
                </a:solidFill>
                <a:ea typeface="Arial Unicode MS" pitchFamily="34" charset="-128"/>
                <a:cs typeface="Arial Unicode MS" pitchFamily="34" charset="-128"/>
              </a:rPr>
              <a:t>Run All SAP Solutions </a:t>
            </a:r>
            <a:br>
              <a:rPr lang="en-US" sz="1400" b="1" kern="0" dirty="0" smtClean="0">
                <a:solidFill>
                  <a:schemeClr val="bg1"/>
                </a:solidFill>
                <a:ea typeface="Arial Unicode MS" pitchFamily="34" charset="-128"/>
                <a:cs typeface="Arial Unicode MS" pitchFamily="34" charset="-128"/>
              </a:rPr>
            </a:br>
            <a:r>
              <a:rPr lang="en-US" sz="1400" b="1" kern="0" dirty="0" smtClean="0">
                <a:solidFill>
                  <a:schemeClr val="bg1"/>
                </a:solidFill>
                <a:ea typeface="Arial Unicode MS" pitchFamily="34" charset="-128"/>
                <a:cs typeface="Arial Unicode MS" pitchFamily="34" charset="-128"/>
              </a:rPr>
              <a:t>on SAP HANA</a:t>
            </a:r>
          </a:p>
          <a:p>
            <a:pPr marL="114300" lvl="1" indent="-114300" fontAlgn="base">
              <a:spcBef>
                <a:spcPts val="12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Build or deploy your own solutions on SAP HANA</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Maintain all within your firewall</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Upgrade or leverage existing infrastructure</a:t>
            </a:r>
          </a:p>
        </p:txBody>
      </p:sp>
      <p:sp>
        <p:nvSpPr>
          <p:cNvPr id="36" name="TextBox 35"/>
          <p:cNvSpPr txBox="1"/>
          <p:nvPr/>
        </p:nvSpPr>
        <p:spPr>
          <a:xfrm>
            <a:off x="2762259" y="3868888"/>
            <a:ext cx="2626488" cy="189282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smtClean="0">
                <a:solidFill>
                  <a:schemeClr val="bg1"/>
                </a:solidFill>
                <a:ea typeface="Arial Unicode MS" pitchFamily="34" charset="-128"/>
                <a:cs typeface="Arial Unicode MS" pitchFamily="34" charset="-128"/>
              </a:rPr>
              <a:t>Leverage SAP Cloud</a:t>
            </a:r>
          </a:p>
          <a:p>
            <a:pPr marL="114300" lvl="1" indent="-114300" fontAlgn="base">
              <a:spcBef>
                <a:spcPts val="12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Migrate some solutions to the cloud</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Create or deploy new </a:t>
            </a:r>
            <a:r>
              <a:rPr lang="en-US" sz="1200" dirty="0" err="1" smtClean="0">
                <a:solidFill>
                  <a:schemeClr val="bg1"/>
                </a:solidFill>
                <a:ea typeface="Arial Unicode MS" pitchFamily="34" charset="-128"/>
                <a:cs typeface="Arial Unicode MS" pitchFamily="34" charset="-128"/>
              </a:rPr>
              <a:t>SaaS</a:t>
            </a:r>
            <a:r>
              <a:rPr lang="en-US" sz="1200" dirty="0" smtClean="0">
                <a:solidFill>
                  <a:schemeClr val="bg1"/>
                </a:solidFill>
                <a:ea typeface="Arial Unicode MS" pitchFamily="34" charset="-128"/>
                <a:cs typeface="Arial Unicode MS" pitchFamily="34" charset="-128"/>
              </a:rPr>
              <a:t> apps</a:t>
            </a:r>
            <a:br>
              <a:rPr lang="en-US" sz="1200" dirty="0" smtClean="0">
                <a:solidFill>
                  <a:schemeClr val="bg1"/>
                </a:solidFill>
                <a:ea typeface="Arial Unicode MS" pitchFamily="34" charset="-128"/>
                <a:cs typeface="Arial Unicode MS" pitchFamily="34" charset="-128"/>
              </a:rPr>
            </a:br>
            <a:r>
              <a:rPr lang="en-US" sz="1200" dirty="0" smtClean="0">
                <a:solidFill>
                  <a:schemeClr val="bg1"/>
                </a:solidFill>
                <a:ea typeface="Arial Unicode MS" pitchFamily="34" charset="-128"/>
                <a:cs typeface="Arial Unicode MS" pitchFamily="34" charset="-128"/>
              </a:rPr>
              <a:t>in the cloud</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Use cloud hosting and managed services</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Deploy via SAP HANA Enterprise Cloud or public cloud</a:t>
            </a:r>
          </a:p>
        </p:txBody>
      </p:sp>
      <p:sp>
        <p:nvSpPr>
          <p:cNvPr id="37" name="TextBox 36"/>
          <p:cNvSpPr txBox="1"/>
          <p:nvPr/>
        </p:nvSpPr>
        <p:spPr>
          <a:xfrm>
            <a:off x="5660663" y="3868888"/>
            <a:ext cx="2400260" cy="192360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smtClean="0">
                <a:solidFill>
                  <a:schemeClr val="bg1"/>
                </a:solidFill>
                <a:ea typeface="Arial Unicode MS" pitchFamily="34" charset="-128"/>
                <a:cs typeface="Arial Unicode MS" pitchFamily="34" charset="-128"/>
              </a:rPr>
              <a:t>Build, Run, Deploy all Applications in the Cloud</a:t>
            </a:r>
          </a:p>
          <a:p>
            <a:pPr marL="114300" lvl="1" indent="-114300" fontAlgn="base">
              <a:spcBef>
                <a:spcPts val="12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Consider Virtual Private</a:t>
            </a:r>
            <a:br>
              <a:rPr lang="en-US" sz="1200" dirty="0" smtClean="0">
                <a:solidFill>
                  <a:schemeClr val="bg1"/>
                </a:solidFill>
                <a:ea typeface="Arial Unicode MS" pitchFamily="34" charset="-128"/>
                <a:cs typeface="Arial Unicode MS" pitchFamily="34" charset="-128"/>
              </a:rPr>
            </a:br>
            <a:r>
              <a:rPr lang="en-US" sz="1200" dirty="0" smtClean="0">
                <a:solidFill>
                  <a:schemeClr val="bg1"/>
                </a:solidFill>
                <a:ea typeface="Arial Unicode MS" pitchFamily="34" charset="-128"/>
                <a:cs typeface="Arial Unicode MS" pitchFamily="34" charset="-128"/>
              </a:rPr>
              <a:t>Cloud option</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Enable faster innovations</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Simplify landscape</a:t>
            </a:r>
          </a:p>
          <a:p>
            <a:pPr marL="114300" lvl="1" indent="-114300" fontAlgn="base">
              <a:spcBef>
                <a:spcPts val="600"/>
              </a:spcBef>
              <a:spcAft>
                <a:spcPct val="0"/>
              </a:spcAft>
              <a:buClr>
                <a:srgbClr val="F0AB00"/>
              </a:buClr>
              <a:defRPr/>
            </a:pPr>
            <a:r>
              <a:rPr lang="en-US" sz="1200" dirty="0" smtClean="0">
                <a:solidFill>
                  <a:schemeClr val="bg1"/>
                </a:solidFill>
                <a:ea typeface="Arial Unicode MS" pitchFamily="34" charset="-128"/>
                <a:cs typeface="Arial Unicode MS" pitchFamily="34" charset="-128"/>
              </a:rPr>
              <a:t>Migrate or build new applications in SAP HANA Enterprise Cloud</a:t>
            </a:r>
            <a:endParaRPr lang="en-US" sz="1100" dirty="0" smtClean="0">
              <a:solidFill>
                <a:schemeClr val="bg1"/>
              </a:solidFill>
              <a:ea typeface="Arial Unicode MS" pitchFamily="34" charset="-128"/>
              <a:cs typeface="Arial Unicode MS" pitchFamily="34" charset="-128"/>
            </a:endParaRPr>
          </a:p>
        </p:txBody>
      </p:sp>
      <p:sp>
        <p:nvSpPr>
          <p:cNvPr id="29" name="Rectangle 28"/>
          <p:cNvSpPr/>
          <p:nvPr/>
        </p:nvSpPr>
        <p:spPr bwMode="gray">
          <a:xfrm>
            <a:off x="320611" y="3499380"/>
            <a:ext cx="1946339" cy="282281"/>
          </a:xfrm>
          <a:prstGeom prst="rect">
            <a:avLst/>
          </a:prstGeom>
          <a:no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kern="0" dirty="0" smtClean="0">
                <a:solidFill>
                  <a:schemeClr val="accent1"/>
                </a:solidFill>
                <a:ea typeface="Arial Unicode MS" pitchFamily="34" charset="-128"/>
                <a:cs typeface="Arial Unicode MS" pitchFamily="34" charset="-128"/>
              </a:rPr>
              <a:t>On Premise</a:t>
            </a:r>
          </a:p>
        </p:txBody>
      </p:sp>
      <p:grpSp>
        <p:nvGrpSpPr>
          <p:cNvPr id="4" name="Group 3"/>
          <p:cNvGrpSpPr/>
          <p:nvPr/>
        </p:nvGrpSpPr>
        <p:grpSpPr>
          <a:xfrm>
            <a:off x="438441" y="2219403"/>
            <a:ext cx="1304634" cy="1028382"/>
            <a:chOff x="660376" y="2130916"/>
            <a:chExt cx="1296988" cy="1022350"/>
          </a:xfrm>
        </p:grpSpPr>
        <p:sp>
          <p:nvSpPr>
            <p:cNvPr id="7" name="Rectangle 5"/>
            <p:cNvSpPr>
              <a:spLocks noChangeArrowheads="1"/>
            </p:cNvSpPr>
            <p:nvPr/>
          </p:nvSpPr>
          <p:spPr bwMode="auto">
            <a:xfrm>
              <a:off x="660376" y="2716703"/>
              <a:ext cx="295275" cy="41433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 name="Rectangle 7"/>
            <p:cNvSpPr>
              <a:spLocks noChangeArrowheads="1"/>
            </p:cNvSpPr>
            <p:nvPr/>
          </p:nvSpPr>
          <p:spPr bwMode="auto">
            <a:xfrm>
              <a:off x="993751" y="2545253"/>
              <a:ext cx="295275" cy="58578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Rectangle 8"/>
            <p:cNvSpPr>
              <a:spLocks noChangeArrowheads="1"/>
            </p:cNvSpPr>
            <p:nvPr/>
          </p:nvSpPr>
          <p:spPr bwMode="auto">
            <a:xfrm>
              <a:off x="1328714" y="2373803"/>
              <a:ext cx="295275" cy="75723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Rectangle 9"/>
            <p:cNvSpPr>
              <a:spLocks noChangeArrowheads="1"/>
            </p:cNvSpPr>
            <p:nvPr/>
          </p:nvSpPr>
          <p:spPr bwMode="auto">
            <a:xfrm>
              <a:off x="1662089" y="2130916"/>
              <a:ext cx="295275" cy="100012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TextBox 103"/>
            <p:cNvSpPr txBox="1"/>
            <p:nvPr/>
          </p:nvSpPr>
          <p:spPr>
            <a:xfrm>
              <a:off x="993751" y="2544460"/>
              <a:ext cx="137089" cy="107722"/>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smtClean="0">
                  <a:solidFill>
                    <a:srgbClr val="FFFFFF"/>
                  </a:solidFill>
                  <a:ea typeface="Arial Unicode MS" pitchFamily="34" charset="-128"/>
                  <a:cs typeface="Arial Unicode MS" pitchFamily="34" charset="-128"/>
                </a:rPr>
                <a:t>BA</a:t>
              </a:r>
            </a:p>
          </p:txBody>
        </p:sp>
        <p:sp>
          <p:nvSpPr>
            <p:cNvPr id="86" name="TextBox 85"/>
            <p:cNvSpPr txBox="1"/>
            <p:nvPr/>
          </p:nvSpPr>
          <p:spPr>
            <a:xfrm>
              <a:off x="660376" y="2716703"/>
              <a:ext cx="162737" cy="107722"/>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smtClean="0">
                  <a:solidFill>
                    <a:srgbClr val="FFFFFF"/>
                  </a:solidFill>
                  <a:ea typeface="Arial Unicode MS" pitchFamily="34" charset="-128"/>
                  <a:cs typeface="Arial Unicode MS" pitchFamily="34" charset="-128"/>
                </a:rPr>
                <a:t>BW</a:t>
              </a:r>
            </a:p>
          </p:txBody>
        </p:sp>
        <p:sp>
          <p:nvSpPr>
            <p:cNvPr id="87" name="TextBox 86"/>
            <p:cNvSpPr txBox="1"/>
            <p:nvPr/>
          </p:nvSpPr>
          <p:spPr>
            <a:xfrm>
              <a:off x="1328714" y="2373803"/>
              <a:ext cx="222048" cy="215444"/>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smtClean="0">
                  <a:solidFill>
                    <a:srgbClr val="FFFFFF"/>
                  </a:solidFill>
                  <a:ea typeface="Arial Unicode MS" pitchFamily="34" charset="-128"/>
                  <a:cs typeface="Arial Unicode MS" pitchFamily="34" charset="-128"/>
                </a:rPr>
                <a:t>Bus.</a:t>
              </a:r>
              <a:br>
                <a:rPr lang="en-US" sz="700" kern="0" dirty="0" smtClean="0">
                  <a:solidFill>
                    <a:srgbClr val="FFFFFF"/>
                  </a:solidFill>
                  <a:ea typeface="Arial Unicode MS" pitchFamily="34" charset="-128"/>
                  <a:cs typeface="Arial Unicode MS" pitchFamily="34" charset="-128"/>
                </a:rPr>
              </a:br>
              <a:r>
                <a:rPr lang="en-US" sz="700" kern="0" dirty="0" smtClean="0">
                  <a:solidFill>
                    <a:srgbClr val="FFFFFF"/>
                  </a:solidFill>
                  <a:ea typeface="Arial Unicode MS" pitchFamily="34" charset="-128"/>
                  <a:cs typeface="Arial Unicode MS" pitchFamily="34" charset="-128"/>
                </a:rPr>
                <a:t>Suite</a:t>
              </a:r>
            </a:p>
          </p:txBody>
        </p:sp>
        <p:sp>
          <p:nvSpPr>
            <p:cNvPr id="90" name="TextBox 89"/>
            <p:cNvSpPr txBox="1"/>
            <p:nvPr/>
          </p:nvSpPr>
          <p:spPr>
            <a:xfrm>
              <a:off x="1662089" y="2130916"/>
              <a:ext cx="228460" cy="323165"/>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smtClean="0">
                  <a:solidFill>
                    <a:srgbClr val="FFFFFF"/>
                  </a:solidFill>
                  <a:ea typeface="Arial Unicode MS" pitchFamily="34" charset="-128"/>
                  <a:cs typeface="Arial Unicode MS" pitchFamily="34" charset="-128"/>
                </a:rPr>
                <a:t>3</a:t>
              </a:r>
              <a:r>
                <a:rPr lang="en-US" sz="700" kern="0" baseline="30000" dirty="0" smtClean="0">
                  <a:solidFill>
                    <a:srgbClr val="FFFFFF"/>
                  </a:solidFill>
                  <a:ea typeface="Arial Unicode MS" pitchFamily="34" charset="-128"/>
                  <a:cs typeface="Arial Unicode MS" pitchFamily="34" charset="-128"/>
                </a:rPr>
                <a:t>rd</a:t>
              </a:r>
              <a:r>
                <a:rPr lang="en-US" sz="700" kern="0" dirty="0" smtClean="0">
                  <a:solidFill>
                    <a:srgbClr val="FFFFFF"/>
                  </a:solidFill>
                  <a:ea typeface="Arial Unicode MS" pitchFamily="34" charset="-128"/>
                  <a:cs typeface="Arial Unicode MS" pitchFamily="34" charset="-128"/>
                </a:rPr>
                <a:t> </a:t>
              </a:r>
              <a:br>
                <a:rPr lang="en-US" sz="700" kern="0" dirty="0" smtClean="0">
                  <a:solidFill>
                    <a:srgbClr val="FFFFFF"/>
                  </a:solidFill>
                  <a:ea typeface="Arial Unicode MS" pitchFamily="34" charset="-128"/>
                  <a:cs typeface="Arial Unicode MS" pitchFamily="34" charset="-128"/>
                </a:rPr>
              </a:br>
              <a:r>
                <a:rPr lang="en-US" sz="700" kern="0" dirty="0" smtClean="0">
                  <a:solidFill>
                    <a:srgbClr val="FFFFFF"/>
                  </a:solidFill>
                  <a:ea typeface="Arial Unicode MS" pitchFamily="34" charset="-128"/>
                  <a:cs typeface="Arial Unicode MS" pitchFamily="34" charset="-128"/>
                </a:rPr>
                <a:t>Party</a:t>
              </a:r>
              <a:br>
                <a:rPr lang="en-US" sz="700" kern="0" dirty="0" smtClean="0">
                  <a:solidFill>
                    <a:srgbClr val="FFFFFF"/>
                  </a:solidFill>
                  <a:ea typeface="Arial Unicode MS" pitchFamily="34" charset="-128"/>
                  <a:cs typeface="Arial Unicode MS" pitchFamily="34" charset="-128"/>
                </a:rPr>
              </a:br>
              <a:r>
                <a:rPr lang="en-US" sz="700" kern="0" dirty="0" smtClean="0">
                  <a:solidFill>
                    <a:srgbClr val="FFFFFF"/>
                  </a:solidFill>
                  <a:ea typeface="Arial Unicode MS" pitchFamily="34" charset="-128"/>
                  <a:cs typeface="Arial Unicode MS" pitchFamily="34" charset="-128"/>
                </a:rPr>
                <a:t>Apps</a:t>
              </a:r>
            </a:p>
          </p:txBody>
        </p:sp>
        <p:grpSp>
          <p:nvGrpSpPr>
            <p:cNvPr id="113" name="Group 112"/>
            <p:cNvGrpSpPr/>
            <p:nvPr/>
          </p:nvGrpSpPr>
          <p:grpSpPr>
            <a:xfrm>
              <a:off x="660376" y="3008804"/>
              <a:ext cx="1296988" cy="144462"/>
              <a:chOff x="701467" y="3805238"/>
              <a:chExt cx="1296988" cy="144462"/>
            </a:xfrm>
          </p:grpSpPr>
          <p:sp>
            <p:nvSpPr>
              <p:cNvPr id="8" name="Rectangle 6"/>
              <p:cNvSpPr>
                <a:spLocks noChangeArrowheads="1"/>
              </p:cNvSpPr>
              <p:nvPr/>
            </p:nvSpPr>
            <p:spPr bwMode="auto">
              <a:xfrm>
                <a:off x="701467" y="3838575"/>
                <a:ext cx="1296988" cy="1111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6"/>
              <p:cNvSpPr>
                <a:spLocks noChangeArrowheads="1"/>
              </p:cNvSpPr>
              <p:nvPr/>
            </p:nvSpPr>
            <p:spPr bwMode="auto">
              <a:xfrm>
                <a:off x="701467" y="3805238"/>
                <a:ext cx="1296988" cy="4571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33" name="Rectangle 32"/>
          <p:cNvSpPr/>
          <p:nvPr/>
        </p:nvSpPr>
        <p:spPr bwMode="gray">
          <a:xfrm>
            <a:off x="2675677" y="3499379"/>
            <a:ext cx="1606118" cy="282275"/>
          </a:xfrm>
          <a:prstGeom prst="rect">
            <a:avLst/>
          </a:prstGeom>
          <a:no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kern="0" dirty="0" smtClean="0">
                <a:solidFill>
                  <a:schemeClr val="accent1"/>
                </a:solidFill>
                <a:ea typeface="Arial Unicode MS" pitchFamily="34" charset="-128"/>
                <a:cs typeface="Arial Unicode MS" pitchFamily="34" charset="-128"/>
              </a:rPr>
              <a:t>Hybrid</a:t>
            </a:r>
          </a:p>
        </p:txBody>
      </p:sp>
      <p:grpSp>
        <p:nvGrpSpPr>
          <p:cNvPr id="3" name="Group 2"/>
          <p:cNvGrpSpPr/>
          <p:nvPr/>
        </p:nvGrpSpPr>
        <p:grpSpPr>
          <a:xfrm>
            <a:off x="2729559" y="2353986"/>
            <a:ext cx="2473363" cy="925675"/>
            <a:chOff x="2798200" y="1931526"/>
            <a:chExt cx="3112228" cy="1164774"/>
          </a:xfrm>
        </p:grpSpPr>
        <p:sp>
          <p:nvSpPr>
            <p:cNvPr id="13" name="Freeform 11"/>
            <p:cNvSpPr>
              <a:spLocks/>
            </p:cNvSpPr>
            <p:nvPr/>
          </p:nvSpPr>
          <p:spPr bwMode="auto">
            <a:xfrm>
              <a:off x="3599367" y="1931526"/>
              <a:ext cx="1296248" cy="1111364"/>
            </a:xfrm>
            <a:custGeom>
              <a:avLst/>
              <a:gdLst>
                <a:gd name="T0" fmla="*/ 644 w 702"/>
                <a:gd name="T1" fmla="*/ 0 h 600"/>
                <a:gd name="T2" fmla="*/ 55 w 702"/>
                <a:gd name="T3" fmla="*/ 0 h 600"/>
                <a:gd name="T4" fmla="*/ 0 w 702"/>
                <a:gd name="T5" fmla="*/ 60 h 600"/>
                <a:gd name="T6" fmla="*/ 0 w 702"/>
                <a:gd name="T7" fmla="*/ 227 h 600"/>
                <a:gd name="T8" fmla="*/ 24 w 702"/>
                <a:gd name="T9" fmla="*/ 227 h 600"/>
                <a:gd name="T10" fmla="*/ 24 w 702"/>
                <a:gd name="T11" fmla="*/ 60 h 600"/>
                <a:gd name="T12" fmla="*/ 55 w 702"/>
                <a:gd name="T13" fmla="*/ 24 h 600"/>
                <a:gd name="T14" fmla="*/ 644 w 702"/>
                <a:gd name="T15" fmla="*/ 24 h 600"/>
                <a:gd name="T16" fmla="*/ 678 w 702"/>
                <a:gd name="T17" fmla="*/ 60 h 600"/>
                <a:gd name="T18" fmla="*/ 678 w 702"/>
                <a:gd name="T19" fmla="*/ 540 h 600"/>
                <a:gd name="T20" fmla="*/ 644 w 702"/>
                <a:gd name="T21" fmla="*/ 576 h 600"/>
                <a:gd name="T22" fmla="*/ 523 w 702"/>
                <a:gd name="T23" fmla="*/ 576 h 600"/>
                <a:gd name="T24" fmla="*/ 523 w 702"/>
                <a:gd name="T25" fmla="*/ 600 h 600"/>
                <a:gd name="T26" fmla="*/ 644 w 702"/>
                <a:gd name="T27" fmla="*/ 600 h 600"/>
                <a:gd name="T28" fmla="*/ 702 w 702"/>
                <a:gd name="T29" fmla="*/ 540 h 600"/>
                <a:gd name="T30" fmla="*/ 702 w 702"/>
                <a:gd name="T31" fmla="*/ 60 h 600"/>
                <a:gd name="T32" fmla="*/ 644 w 702"/>
                <a:gd name="T3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600">
                  <a:moveTo>
                    <a:pt x="644" y="0"/>
                  </a:moveTo>
                  <a:cubicBezTo>
                    <a:pt x="55" y="0"/>
                    <a:pt x="55" y="0"/>
                    <a:pt x="55" y="0"/>
                  </a:cubicBezTo>
                  <a:cubicBezTo>
                    <a:pt x="23" y="0"/>
                    <a:pt x="0" y="27"/>
                    <a:pt x="0" y="60"/>
                  </a:cubicBezTo>
                  <a:cubicBezTo>
                    <a:pt x="0" y="227"/>
                    <a:pt x="0" y="227"/>
                    <a:pt x="0" y="227"/>
                  </a:cubicBezTo>
                  <a:cubicBezTo>
                    <a:pt x="24" y="227"/>
                    <a:pt x="24" y="227"/>
                    <a:pt x="24" y="227"/>
                  </a:cubicBezTo>
                  <a:cubicBezTo>
                    <a:pt x="24" y="60"/>
                    <a:pt x="24" y="60"/>
                    <a:pt x="24" y="60"/>
                  </a:cubicBezTo>
                  <a:cubicBezTo>
                    <a:pt x="24" y="41"/>
                    <a:pt x="37" y="24"/>
                    <a:pt x="55" y="24"/>
                  </a:cubicBezTo>
                  <a:cubicBezTo>
                    <a:pt x="644" y="24"/>
                    <a:pt x="644" y="24"/>
                    <a:pt x="644" y="24"/>
                  </a:cubicBezTo>
                  <a:cubicBezTo>
                    <a:pt x="663" y="24"/>
                    <a:pt x="678" y="41"/>
                    <a:pt x="678" y="60"/>
                  </a:cubicBezTo>
                  <a:cubicBezTo>
                    <a:pt x="678" y="540"/>
                    <a:pt x="678" y="540"/>
                    <a:pt x="678" y="540"/>
                  </a:cubicBezTo>
                  <a:cubicBezTo>
                    <a:pt x="678" y="559"/>
                    <a:pt x="663" y="576"/>
                    <a:pt x="644" y="576"/>
                  </a:cubicBezTo>
                  <a:cubicBezTo>
                    <a:pt x="523" y="576"/>
                    <a:pt x="523" y="576"/>
                    <a:pt x="523" y="576"/>
                  </a:cubicBezTo>
                  <a:cubicBezTo>
                    <a:pt x="523" y="600"/>
                    <a:pt x="523" y="600"/>
                    <a:pt x="523" y="600"/>
                  </a:cubicBezTo>
                  <a:cubicBezTo>
                    <a:pt x="644" y="600"/>
                    <a:pt x="644" y="600"/>
                    <a:pt x="644" y="600"/>
                  </a:cubicBezTo>
                  <a:cubicBezTo>
                    <a:pt x="676" y="600"/>
                    <a:pt x="702" y="573"/>
                    <a:pt x="702" y="540"/>
                  </a:cubicBezTo>
                  <a:cubicBezTo>
                    <a:pt x="702" y="60"/>
                    <a:pt x="702" y="60"/>
                    <a:pt x="702" y="60"/>
                  </a:cubicBezTo>
                  <a:cubicBezTo>
                    <a:pt x="702" y="27"/>
                    <a:pt x="676" y="0"/>
                    <a:pt x="644" y="0"/>
                  </a:cubicBezTo>
                  <a:close/>
                </a:path>
              </a:pathLst>
            </a:cu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Rectangle 12"/>
            <p:cNvSpPr>
              <a:spLocks noChangeArrowheads="1"/>
            </p:cNvSpPr>
            <p:nvPr/>
          </p:nvSpPr>
          <p:spPr bwMode="auto">
            <a:xfrm>
              <a:off x="2798200" y="2636142"/>
              <a:ext cx="188993" cy="363608"/>
            </a:xfrm>
            <a:prstGeom prst="rect">
              <a:avLst/>
            </a:pr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Rectangle 14"/>
            <p:cNvSpPr>
              <a:spLocks noChangeArrowheads="1"/>
            </p:cNvSpPr>
            <p:nvPr/>
          </p:nvSpPr>
          <p:spPr bwMode="auto">
            <a:xfrm>
              <a:off x="3042659" y="2523158"/>
              <a:ext cx="188993" cy="476592"/>
            </a:xfrm>
            <a:prstGeom prst="rect">
              <a:avLst/>
            </a:pr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5"/>
            <p:cNvSpPr>
              <a:spLocks noChangeArrowheads="1"/>
            </p:cNvSpPr>
            <p:nvPr/>
          </p:nvSpPr>
          <p:spPr bwMode="auto">
            <a:xfrm>
              <a:off x="3285064" y="2408118"/>
              <a:ext cx="188993" cy="591632"/>
            </a:xfrm>
            <a:prstGeom prst="rect">
              <a:avLst/>
            </a:pr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Freeform 16"/>
            <p:cNvSpPr>
              <a:spLocks noEditPoints="1"/>
            </p:cNvSpPr>
            <p:nvPr/>
          </p:nvSpPr>
          <p:spPr bwMode="auto">
            <a:xfrm>
              <a:off x="3938324" y="2106139"/>
              <a:ext cx="1972104" cy="990161"/>
            </a:xfrm>
            <a:custGeom>
              <a:avLst/>
              <a:gdLst>
                <a:gd name="T0" fmla="*/ 1 w 1068"/>
                <a:gd name="T1" fmla="*/ 435 h 535"/>
                <a:gd name="T2" fmla="*/ 3 w 1068"/>
                <a:gd name="T3" fmla="*/ 445 h 535"/>
                <a:gd name="T4" fmla="*/ 4 w 1068"/>
                <a:gd name="T5" fmla="*/ 451 h 535"/>
                <a:gd name="T6" fmla="*/ 21 w 1068"/>
                <a:gd name="T7" fmla="*/ 487 h 535"/>
                <a:gd name="T8" fmla="*/ 25 w 1068"/>
                <a:gd name="T9" fmla="*/ 492 h 535"/>
                <a:gd name="T10" fmla="*/ 31 w 1068"/>
                <a:gd name="T11" fmla="*/ 498 h 535"/>
                <a:gd name="T12" fmla="*/ 36 w 1068"/>
                <a:gd name="T13" fmla="*/ 504 h 535"/>
                <a:gd name="T14" fmla="*/ 42 w 1068"/>
                <a:gd name="T15" fmla="*/ 509 h 535"/>
                <a:gd name="T16" fmla="*/ 50 w 1068"/>
                <a:gd name="T17" fmla="*/ 515 h 535"/>
                <a:gd name="T18" fmla="*/ 56 w 1068"/>
                <a:gd name="T19" fmla="*/ 519 h 535"/>
                <a:gd name="T20" fmla="*/ 65 w 1068"/>
                <a:gd name="T21" fmla="*/ 524 h 535"/>
                <a:gd name="T22" fmla="*/ 71 w 1068"/>
                <a:gd name="T23" fmla="*/ 527 h 535"/>
                <a:gd name="T24" fmla="*/ 80 w 1068"/>
                <a:gd name="T25" fmla="*/ 530 h 535"/>
                <a:gd name="T26" fmla="*/ 87 w 1068"/>
                <a:gd name="T27" fmla="*/ 532 h 535"/>
                <a:gd name="T28" fmla="*/ 96 w 1068"/>
                <a:gd name="T29" fmla="*/ 534 h 535"/>
                <a:gd name="T30" fmla="*/ 104 w 1068"/>
                <a:gd name="T31" fmla="*/ 535 h 535"/>
                <a:gd name="T32" fmla="*/ 115 w 1068"/>
                <a:gd name="T33" fmla="*/ 535 h 535"/>
                <a:gd name="T34" fmla="*/ 960 w 1068"/>
                <a:gd name="T35" fmla="*/ 535 h 535"/>
                <a:gd name="T36" fmla="*/ 970 w 1068"/>
                <a:gd name="T37" fmla="*/ 534 h 535"/>
                <a:gd name="T38" fmla="*/ 978 w 1068"/>
                <a:gd name="T39" fmla="*/ 532 h 535"/>
                <a:gd name="T40" fmla="*/ 986 w 1068"/>
                <a:gd name="T41" fmla="*/ 530 h 535"/>
                <a:gd name="T42" fmla="*/ 993 w 1068"/>
                <a:gd name="T43" fmla="*/ 528 h 535"/>
                <a:gd name="T44" fmla="*/ 1002 w 1068"/>
                <a:gd name="T45" fmla="*/ 524 h 535"/>
                <a:gd name="T46" fmla="*/ 1008 w 1068"/>
                <a:gd name="T47" fmla="*/ 521 h 535"/>
                <a:gd name="T48" fmla="*/ 1017 w 1068"/>
                <a:gd name="T49" fmla="*/ 516 h 535"/>
                <a:gd name="T50" fmla="*/ 1024 w 1068"/>
                <a:gd name="T51" fmla="*/ 511 h 535"/>
                <a:gd name="T52" fmla="*/ 1030 w 1068"/>
                <a:gd name="T53" fmla="*/ 506 h 535"/>
                <a:gd name="T54" fmla="*/ 1036 w 1068"/>
                <a:gd name="T55" fmla="*/ 500 h 535"/>
                <a:gd name="T56" fmla="*/ 1041 w 1068"/>
                <a:gd name="T57" fmla="*/ 495 h 535"/>
                <a:gd name="T58" fmla="*/ 1046 w 1068"/>
                <a:gd name="T59" fmla="*/ 488 h 535"/>
                <a:gd name="T60" fmla="*/ 1050 w 1068"/>
                <a:gd name="T61" fmla="*/ 483 h 535"/>
                <a:gd name="T62" fmla="*/ 1065 w 1068"/>
                <a:gd name="T63" fmla="*/ 446 h 535"/>
                <a:gd name="T64" fmla="*/ 1066 w 1068"/>
                <a:gd name="T65" fmla="*/ 440 h 535"/>
                <a:gd name="T66" fmla="*/ 1067 w 1068"/>
                <a:gd name="T67" fmla="*/ 435 h 535"/>
                <a:gd name="T68" fmla="*/ 919 w 1068"/>
                <a:gd name="T69" fmla="*/ 310 h 535"/>
                <a:gd name="T70" fmla="*/ 808 w 1068"/>
                <a:gd name="T71" fmla="*/ 237 h 535"/>
                <a:gd name="T72" fmla="*/ 724 w 1068"/>
                <a:gd name="T73" fmla="*/ 191 h 535"/>
                <a:gd name="T74" fmla="*/ 620 w 1068"/>
                <a:gd name="T75" fmla="*/ 120 h 535"/>
                <a:gd name="T76" fmla="*/ 341 w 1068"/>
                <a:gd name="T77" fmla="*/ 38 h 535"/>
                <a:gd name="T78" fmla="*/ 224 w 1068"/>
                <a:gd name="T79" fmla="*/ 45 h 535"/>
                <a:gd name="T80" fmla="*/ 156 w 1068"/>
                <a:gd name="T81" fmla="*/ 101 h 535"/>
                <a:gd name="T82" fmla="*/ 117 w 1068"/>
                <a:gd name="T83" fmla="*/ 180 h 535"/>
                <a:gd name="T84" fmla="*/ 62 w 1068"/>
                <a:gd name="T85" fmla="*/ 318 h 535"/>
                <a:gd name="T86" fmla="*/ 785 w 1068"/>
                <a:gd name="T87" fmla="*/ 288 h 535"/>
                <a:gd name="T88" fmla="*/ 785 w 1068"/>
                <a:gd name="T89" fmla="*/ 28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8" h="535">
                  <a:moveTo>
                    <a:pt x="1" y="435"/>
                  </a:moveTo>
                  <a:cubicBezTo>
                    <a:pt x="1" y="435"/>
                    <a:pt x="1" y="435"/>
                    <a:pt x="1" y="435"/>
                  </a:cubicBezTo>
                  <a:cubicBezTo>
                    <a:pt x="1" y="435"/>
                    <a:pt x="1" y="435"/>
                    <a:pt x="1" y="435"/>
                  </a:cubicBezTo>
                  <a:cubicBezTo>
                    <a:pt x="1" y="437"/>
                    <a:pt x="1" y="438"/>
                    <a:pt x="2" y="440"/>
                  </a:cubicBezTo>
                  <a:cubicBezTo>
                    <a:pt x="2" y="440"/>
                    <a:pt x="2" y="440"/>
                    <a:pt x="2" y="440"/>
                  </a:cubicBezTo>
                  <a:cubicBezTo>
                    <a:pt x="2" y="442"/>
                    <a:pt x="2" y="444"/>
                    <a:pt x="3" y="445"/>
                  </a:cubicBezTo>
                  <a:cubicBezTo>
                    <a:pt x="3" y="445"/>
                    <a:pt x="3" y="446"/>
                    <a:pt x="3" y="446"/>
                  </a:cubicBezTo>
                  <a:cubicBezTo>
                    <a:pt x="3" y="447"/>
                    <a:pt x="3" y="449"/>
                    <a:pt x="4" y="450"/>
                  </a:cubicBezTo>
                  <a:cubicBezTo>
                    <a:pt x="4" y="451"/>
                    <a:pt x="4" y="451"/>
                    <a:pt x="4" y="451"/>
                  </a:cubicBezTo>
                  <a:cubicBezTo>
                    <a:pt x="7" y="462"/>
                    <a:pt x="12" y="473"/>
                    <a:pt x="18" y="483"/>
                  </a:cubicBezTo>
                  <a:cubicBezTo>
                    <a:pt x="19" y="483"/>
                    <a:pt x="19" y="483"/>
                    <a:pt x="19" y="483"/>
                  </a:cubicBezTo>
                  <a:cubicBezTo>
                    <a:pt x="20" y="484"/>
                    <a:pt x="20" y="486"/>
                    <a:pt x="21" y="487"/>
                  </a:cubicBezTo>
                  <a:cubicBezTo>
                    <a:pt x="21" y="487"/>
                    <a:pt x="22" y="487"/>
                    <a:pt x="22" y="488"/>
                  </a:cubicBezTo>
                  <a:cubicBezTo>
                    <a:pt x="23" y="489"/>
                    <a:pt x="23" y="490"/>
                    <a:pt x="24" y="491"/>
                  </a:cubicBezTo>
                  <a:cubicBezTo>
                    <a:pt x="24" y="491"/>
                    <a:pt x="25" y="492"/>
                    <a:pt x="25" y="492"/>
                  </a:cubicBezTo>
                  <a:cubicBezTo>
                    <a:pt x="26" y="493"/>
                    <a:pt x="27" y="494"/>
                    <a:pt x="27" y="495"/>
                  </a:cubicBezTo>
                  <a:cubicBezTo>
                    <a:pt x="28" y="495"/>
                    <a:pt x="28" y="496"/>
                    <a:pt x="29" y="496"/>
                  </a:cubicBezTo>
                  <a:cubicBezTo>
                    <a:pt x="29" y="497"/>
                    <a:pt x="30" y="498"/>
                    <a:pt x="31" y="498"/>
                  </a:cubicBezTo>
                  <a:cubicBezTo>
                    <a:pt x="31" y="499"/>
                    <a:pt x="32" y="500"/>
                    <a:pt x="32" y="500"/>
                  </a:cubicBezTo>
                  <a:cubicBezTo>
                    <a:pt x="33" y="501"/>
                    <a:pt x="34" y="501"/>
                    <a:pt x="34" y="502"/>
                  </a:cubicBezTo>
                  <a:cubicBezTo>
                    <a:pt x="35" y="503"/>
                    <a:pt x="36" y="503"/>
                    <a:pt x="36" y="504"/>
                  </a:cubicBezTo>
                  <a:cubicBezTo>
                    <a:pt x="37" y="505"/>
                    <a:pt x="38" y="505"/>
                    <a:pt x="38" y="506"/>
                  </a:cubicBezTo>
                  <a:cubicBezTo>
                    <a:pt x="39" y="506"/>
                    <a:pt x="40" y="507"/>
                    <a:pt x="40" y="508"/>
                  </a:cubicBezTo>
                  <a:cubicBezTo>
                    <a:pt x="41" y="508"/>
                    <a:pt x="42" y="509"/>
                    <a:pt x="42" y="509"/>
                  </a:cubicBezTo>
                  <a:cubicBezTo>
                    <a:pt x="43" y="510"/>
                    <a:pt x="44" y="510"/>
                    <a:pt x="45" y="511"/>
                  </a:cubicBezTo>
                  <a:cubicBezTo>
                    <a:pt x="45" y="512"/>
                    <a:pt x="46" y="512"/>
                    <a:pt x="46" y="512"/>
                  </a:cubicBezTo>
                  <a:cubicBezTo>
                    <a:pt x="47" y="513"/>
                    <a:pt x="48" y="514"/>
                    <a:pt x="50" y="515"/>
                  </a:cubicBezTo>
                  <a:cubicBezTo>
                    <a:pt x="50" y="515"/>
                    <a:pt x="50" y="515"/>
                    <a:pt x="51" y="515"/>
                  </a:cubicBezTo>
                  <a:cubicBezTo>
                    <a:pt x="52" y="516"/>
                    <a:pt x="54" y="517"/>
                    <a:pt x="55" y="518"/>
                  </a:cubicBezTo>
                  <a:cubicBezTo>
                    <a:pt x="55" y="518"/>
                    <a:pt x="56" y="519"/>
                    <a:pt x="56" y="519"/>
                  </a:cubicBezTo>
                  <a:cubicBezTo>
                    <a:pt x="57" y="520"/>
                    <a:pt x="58" y="520"/>
                    <a:pt x="60" y="521"/>
                  </a:cubicBezTo>
                  <a:cubicBezTo>
                    <a:pt x="60" y="521"/>
                    <a:pt x="61" y="522"/>
                    <a:pt x="61" y="522"/>
                  </a:cubicBezTo>
                  <a:cubicBezTo>
                    <a:pt x="62" y="522"/>
                    <a:pt x="63" y="523"/>
                    <a:pt x="65" y="524"/>
                  </a:cubicBezTo>
                  <a:cubicBezTo>
                    <a:pt x="65" y="524"/>
                    <a:pt x="66" y="524"/>
                    <a:pt x="66" y="524"/>
                  </a:cubicBezTo>
                  <a:cubicBezTo>
                    <a:pt x="67" y="525"/>
                    <a:pt x="68" y="525"/>
                    <a:pt x="70" y="526"/>
                  </a:cubicBezTo>
                  <a:cubicBezTo>
                    <a:pt x="70" y="526"/>
                    <a:pt x="71" y="526"/>
                    <a:pt x="71" y="527"/>
                  </a:cubicBezTo>
                  <a:cubicBezTo>
                    <a:pt x="72" y="527"/>
                    <a:pt x="74" y="527"/>
                    <a:pt x="75" y="528"/>
                  </a:cubicBezTo>
                  <a:cubicBezTo>
                    <a:pt x="75" y="528"/>
                    <a:pt x="76" y="528"/>
                    <a:pt x="76" y="528"/>
                  </a:cubicBezTo>
                  <a:cubicBezTo>
                    <a:pt x="78" y="529"/>
                    <a:pt x="79" y="529"/>
                    <a:pt x="80" y="530"/>
                  </a:cubicBezTo>
                  <a:cubicBezTo>
                    <a:pt x="80" y="530"/>
                    <a:pt x="81" y="530"/>
                    <a:pt x="82" y="530"/>
                  </a:cubicBezTo>
                  <a:cubicBezTo>
                    <a:pt x="83" y="531"/>
                    <a:pt x="84" y="531"/>
                    <a:pt x="85" y="531"/>
                  </a:cubicBezTo>
                  <a:cubicBezTo>
                    <a:pt x="86" y="531"/>
                    <a:pt x="86" y="532"/>
                    <a:pt x="87" y="532"/>
                  </a:cubicBezTo>
                  <a:cubicBezTo>
                    <a:pt x="88" y="532"/>
                    <a:pt x="89" y="532"/>
                    <a:pt x="90" y="532"/>
                  </a:cubicBezTo>
                  <a:cubicBezTo>
                    <a:pt x="91" y="533"/>
                    <a:pt x="92" y="533"/>
                    <a:pt x="92" y="533"/>
                  </a:cubicBezTo>
                  <a:cubicBezTo>
                    <a:pt x="94" y="533"/>
                    <a:pt x="95" y="533"/>
                    <a:pt x="96" y="534"/>
                  </a:cubicBezTo>
                  <a:cubicBezTo>
                    <a:pt x="97" y="534"/>
                    <a:pt x="97" y="534"/>
                    <a:pt x="98" y="534"/>
                  </a:cubicBezTo>
                  <a:cubicBezTo>
                    <a:pt x="99" y="534"/>
                    <a:pt x="100" y="534"/>
                    <a:pt x="102" y="534"/>
                  </a:cubicBezTo>
                  <a:cubicBezTo>
                    <a:pt x="102" y="534"/>
                    <a:pt x="103" y="534"/>
                    <a:pt x="104" y="535"/>
                  </a:cubicBezTo>
                  <a:cubicBezTo>
                    <a:pt x="105" y="535"/>
                    <a:pt x="106" y="535"/>
                    <a:pt x="108" y="535"/>
                  </a:cubicBezTo>
                  <a:cubicBezTo>
                    <a:pt x="108" y="535"/>
                    <a:pt x="109" y="535"/>
                    <a:pt x="109" y="535"/>
                  </a:cubicBezTo>
                  <a:cubicBezTo>
                    <a:pt x="111" y="535"/>
                    <a:pt x="113" y="535"/>
                    <a:pt x="115" y="535"/>
                  </a:cubicBezTo>
                  <a:cubicBezTo>
                    <a:pt x="953" y="535"/>
                    <a:pt x="953" y="535"/>
                    <a:pt x="953" y="535"/>
                  </a:cubicBezTo>
                  <a:cubicBezTo>
                    <a:pt x="955" y="535"/>
                    <a:pt x="957" y="535"/>
                    <a:pt x="959" y="535"/>
                  </a:cubicBezTo>
                  <a:cubicBezTo>
                    <a:pt x="959" y="535"/>
                    <a:pt x="960" y="535"/>
                    <a:pt x="960" y="535"/>
                  </a:cubicBezTo>
                  <a:cubicBezTo>
                    <a:pt x="962" y="535"/>
                    <a:pt x="963" y="535"/>
                    <a:pt x="964" y="535"/>
                  </a:cubicBezTo>
                  <a:cubicBezTo>
                    <a:pt x="965" y="534"/>
                    <a:pt x="966" y="534"/>
                    <a:pt x="966" y="534"/>
                  </a:cubicBezTo>
                  <a:cubicBezTo>
                    <a:pt x="968" y="534"/>
                    <a:pt x="969" y="534"/>
                    <a:pt x="970" y="534"/>
                  </a:cubicBezTo>
                  <a:cubicBezTo>
                    <a:pt x="971" y="534"/>
                    <a:pt x="971" y="534"/>
                    <a:pt x="972" y="534"/>
                  </a:cubicBezTo>
                  <a:cubicBezTo>
                    <a:pt x="973" y="533"/>
                    <a:pt x="974" y="533"/>
                    <a:pt x="976" y="533"/>
                  </a:cubicBezTo>
                  <a:cubicBezTo>
                    <a:pt x="976" y="533"/>
                    <a:pt x="977" y="533"/>
                    <a:pt x="978" y="532"/>
                  </a:cubicBezTo>
                  <a:cubicBezTo>
                    <a:pt x="979" y="532"/>
                    <a:pt x="980" y="532"/>
                    <a:pt x="981" y="532"/>
                  </a:cubicBezTo>
                  <a:cubicBezTo>
                    <a:pt x="982" y="532"/>
                    <a:pt x="982" y="531"/>
                    <a:pt x="983" y="531"/>
                  </a:cubicBezTo>
                  <a:cubicBezTo>
                    <a:pt x="984" y="531"/>
                    <a:pt x="985" y="531"/>
                    <a:pt x="986" y="530"/>
                  </a:cubicBezTo>
                  <a:cubicBezTo>
                    <a:pt x="987" y="530"/>
                    <a:pt x="988" y="530"/>
                    <a:pt x="988" y="530"/>
                  </a:cubicBezTo>
                  <a:cubicBezTo>
                    <a:pt x="989" y="529"/>
                    <a:pt x="990" y="529"/>
                    <a:pt x="991" y="529"/>
                  </a:cubicBezTo>
                  <a:cubicBezTo>
                    <a:pt x="992" y="528"/>
                    <a:pt x="993" y="528"/>
                    <a:pt x="993" y="528"/>
                  </a:cubicBezTo>
                  <a:cubicBezTo>
                    <a:pt x="994" y="527"/>
                    <a:pt x="996" y="527"/>
                    <a:pt x="997" y="527"/>
                  </a:cubicBezTo>
                  <a:cubicBezTo>
                    <a:pt x="997" y="526"/>
                    <a:pt x="998" y="526"/>
                    <a:pt x="998" y="526"/>
                  </a:cubicBezTo>
                  <a:cubicBezTo>
                    <a:pt x="1000" y="525"/>
                    <a:pt x="1001" y="525"/>
                    <a:pt x="1002" y="524"/>
                  </a:cubicBezTo>
                  <a:cubicBezTo>
                    <a:pt x="1002" y="524"/>
                    <a:pt x="1003" y="524"/>
                    <a:pt x="1003" y="524"/>
                  </a:cubicBezTo>
                  <a:cubicBezTo>
                    <a:pt x="1004" y="523"/>
                    <a:pt x="1006" y="522"/>
                    <a:pt x="1007" y="522"/>
                  </a:cubicBezTo>
                  <a:cubicBezTo>
                    <a:pt x="1007" y="522"/>
                    <a:pt x="1008" y="521"/>
                    <a:pt x="1008" y="521"/>
                  </a:cubicBezTo>
                  <a:cubicBezTo>
                    <a:pt x="1009" y="520"/>
                    <a:pt x="1011" y="520"/>
                    <a:pt x="1012" y="519"/>
                  </a:cubicBezTo>
                  <a:cubicBezTo>
                    <a:pt x="1012" y="519"/>
                    <a:pt x="1013" y="519"/>
                    <a:pt x="1013" y="518"/>
                  </a:cubicBezTo>
                  <a:cubicBezTo>
                    <a:pt x="1014" y="517"/>
                    <a:pt x="1016" y="517"/>
                    <a:pt x="1017" y="516"/>
                  </a:cubicBezTo>
                  <a:cubicBezTo>
                    <a:pt x="1018" y="515"/>
                    <a:pt x="1018" y="515"/>
                    <a:pt x="1019" y="514"/>
                  </a:cubicBezTo>
                  <a:cubicBezTo>
                    <a:pt x="1020" y="514"/>
                    <a:pt x="1021" y="513"/>
                    <a:pt x="1022" y="512"/>
                  </a:cubicBezTo>
                  <a:cubicBezTo>
                    <a:pt x="1022" y="512"/>
                    <a:pt x="1023" y="511"/>
                    <a:pt x="1024" y="511"/>
                  </a:cubicBezTo>
                  <a:cubicBezTo>
                    <a:pt x="1024" y="510"/>
                    <a:pt x="1025" y="510"/>
                    <a:pt x="1026" y="509"/>
                  </a:cubicBezTo>
                  <a:cubicBezTo>
                    <a:pt x="1026" y="509"/>
                    <a:pt x="1027" y="508"/>
                    <a:pt x="1028" y="507"/>
                  </a:cubicBezTo>
                  <a:cubicBezTo>
                    <a:pt x="1029" y="507"/>
                    <a:pt x="1029" y="506"/>
                    <a:pt x="1030" y="506"/>
                  </a:cubicBezTo>
                  <a:cubicBezTo>
                    <a:pt x="1031" y="505"/>
                    <a:pt x="1031" y="504"/>
                    <a:pt x="1032" y="504"/>
                  </a:cubicBezTo>
                  <a:cubicBezTo>
                    <a:pt x="1032" y="503"/>
                    <a:pt x="1033" y="503"/>
                    <a:pt x="1034" y="502"/>
                  </a:cubicBezTo>
                  <a:cubicBezTo>
                    <a:pt x="1034" y="502"/>
                    <a:pt x="1035" y="501"/>
                    <a:pt x="1036" y="500"/>
                  </a:cubicBezTo>
                  <a:cubicBezTo>
                    <a:pt x="1036" y="500"/>
                    <a:pt x="1037" y="499"/>
                    <a:pt x="1037" y="499"/>
                  </a:cubicBezTo>
                  <a:cubicBezTo>
                    <a:pt x="1038" y="498"/>
                    <a:pt x="1039" y="497"/>
                    <a:pt x="1039" y="496"/>
                  </a:cubicBezTo>
                  <a:cubicBezTo>
                    <a:pt x="1040" y="496"/>
                    <a:pt x="1040" y="495"/>
                    <a:pt x="1041" y="495"/>
                  </a:cubicBezTo>
                  <a:cubicBezTo>
                    <a:pt x="1041" y="494"/>
                    <a:pt x="1042" y="493"/>
                    <a:pt x="1043" y="492"/>
                  </a:cubicBezTo>
                  <a:cubicBezTo>
                    <a:pt x="1043" y="492"/>
                    <a:pt x="1044" y="491"/>
                    <a:pt x="1044" y="491"/>
                  </a:cubicBezTo>
                  <a:cubicBezTo>
                    <a:pt x="1045" y="490"/>
                    <a:pt x="1045" y="489"/>
                    <a:pt x="1046" y="488"/>
                  </a:cubicBezTo>
                  <a:cubicBezTo>
                    <a:pt x="1046" y="487"/>
                    <a:pt x="1047" y="487"/>
                    <a:pt x="1047" y="487"/>
                  </a:cubicBezTo>
                  <a:cubicBezTo>
                    <a:pt x="1048" y="486"/>
                    <a:pt x="1048" y="485"/>
                    <a:pt x="1049" y="483"/>
                  </a:cubicBezTo>
                  <a:cubicBezTo>
                    <a:pt x="1049" y="483"/>
                    <a:pt x="1049" y="483"/>
                    <a:pt x="1050" y="483"/>
                  </a:cubicBezTo>
                  <a:cubicBezTo>
                    <a:pt x="1056" y="473"/>
                    <a:pt x="1061" y="462"/>
                    <a:pt x="1064" y="451"/>
                  </a:cubicBezTo>
                  <a:cubicBezTo>
                    <a:pt x="1064" y="451"/>
                    <a:pt x="1064" y="451"/>
                    <a:pt x="1064" y="451"/>
                  </a:cubicBezTo>
                  <a:cubicBezTo>
                    <a:pt x="1065" y="449"/>
                    <a:pt x="1065" y="447"/>
                    <a:pt x="1065" y="446"/>
                  </a:cubicBezTo>
                  <a:cubicBezTo>
                    <a:pt x="1065" y="446"/>
                    <a:pt x="1065" y="445"/>
                    <a:pt x="1065" y="445"/>
                  </a:cubicBezTo>
                  <a:cubicBezTo>
                    <a:pt x="1066" y="444"/>
                    <a:pt x="1066" y="442"/>
                    <a:pt x="1066" y="440"/>
                  </a:cubicBezTo>
                  <a:cubicBezTo>
                    <a:pt x="1066" y="440"/>
                    <a:pt x="1066" y="440"/>
                    <a:pt x="1066" y="440"/>
                  </a:cubicBezTo>
                  <a:cubicBezTo>
                    <a:pt x="1067" y="438"/>
                    <a:pt x="1067" y="437"/>
                    <a:pt x="1067" y="435"/>
                  </a:cubicBezTo>
                  <a:cubicBezTo>
                    <a:pt x="1067" y="435"/>
                    <a:pt x="1067" y="435"/>
                    <a:pt x="1067" y="435"/>
                  </a:cubicBezTo>
                  <a:cubicBezTo>
                    <a:pt x="1067" y="435"/>
                    <a:pt x="1067" y="435"/>
                    <a:pt x="1067" y="435"/>
                  </a:cubicBezTo>
                  <a:cubicBezTo>
                    <a:pt x="1068" y="430"/>
                    <a:pt x="1068" y="425"/>
                    <a:pt x="1068" y="420"/>
                  </a:cubicBezTo>
                  <a:cubicBezTo>
                    <a:pt x="1068" y="356"/>
                    <a:pt x="1017" y="305"/>
                    <a:pt x="953" y="305"/>
                  </a:cubicBezTo>
                  <a:cubicBezTo>
                    <a:pt x="941" y="305"/>
                    <a:pt x="929" y="307"/>
                    <a:pt x="919" y="310"/>
                  </a:cubicBezTo>
                  <a:cubicBezTo>
                    <a:pt x="921" y="303"/>
                    <a:pt x="922" y="296"/>
                    <a:pt x="922" y="288"/>
                  </a:cubicBezTo>
                  <a:cubicBezTo>
                    <a:pt x="922" y="250"/>
                    <a:pt x="892" y="220"/>
                    <a:pt x="854" y="220"/>
                  </a:cubicBezTo>
                  <a:cubicBezTo>
                    <a:pt x="836" y="220"/>
                    <a:pt x="821" y="226"/>
                    <a:pt x="808" y="237"/>
                  </a:cubicBezTo>
                  <a:cubicBezTo>
                    <a:pt x="807" y="211"/>
                    <a:pt x="785" y="191"/>
                    <a:pt x="759" y="191"/>
                  </a:cubicBezTo>
                  <a:cubicBezTo>
                    <a:pt x="744" y="191"/>
                    <a:pt x="731" y="198"/>
                    <a:pt x="722" y="208"/>
                  </a:cubicBezTo>
                  <a:cubicBezTo>
                    <a:pt x="723" y="203"/>
                    <a:pt x="724" y="197"/>
                    <a:pt x="724" y="191"/>
                  </a:cubicBezTo>
                  <a:cubicBezTo>
                    <a:pt x="724" y="153"/>
                    <a:pt x="693" y="123"/>
                    <a:pt x="656" y="123"/>
                  </a:cubicBezTo>
                  <a:cubicBezTo>
                    <a:pt x="642" y="123"/>
                    <a:pt x="630" y="126"/>
                    <a:pt x="619" y="133"/>
                  </a:cubicBezTo>
                  <a:cubicBezTo>
                    <a:pt x="620" y="129"/>
                    <a:pt x="620" y="124"/>
                    <a:pt x="620" y="120"/>
                  </a:cubicBezTo>
                  <a:cubicBezTo>
                    <a:pt x="620" y="59"/>
                    <a:pt x="571" y="9"/>
                    <a:pt x="509" y="9"/>
                  </a:cubicBezTo>
                  <a:cubicBezTo>
                    <a:pt x="468" y="9"/>
                    <a:pt x="432" y="32"/>
                    <a:pt x="413" y="65"/>
                  </a:cubicBezTo>
                  <a:cubicBezTo>
                    <a:pt x="394" y="48"/>
                    <a:pt x="369" y="38"/>
                    <a:pt x="341" y="38"/>
                  </a:cubicBezTo>
                  <a:cubicBezTo>
                    <a:pt x="331" y="38"/>
                    <a:pt x="322" y="39"/>
                    <a:pt x="313" y="42"/>
                  </a:cubicBezTo>
                  <a:cubicBezTo>
                    <a:pt x="312" y="18"/>
                    <a:pt x="292" y="0"/>
                    <a:pt x="269" y="0"/>
                  </a:cubicBezTo>
                  <a:cubicBezTo>
                    <a:pt x="244" y="0"/>
                    <a:pt x="224" y="20"/>
                    <a:pt x="224" y="45"/>
                  </a:cubicBezTo>
                  <a:cubicBezTo>
                    <a:pt x="224" y="45"/>
                    <a:pt x="224" y="46"/>
                    <a:pt x="224" y="46"/>
                  </a:cubicBezTo>
                  <a:cubicBezTo>
                    <a:pt x="220" y="45"/>
                    <a:pt x="216" y="45"/>
                    <a:pt x="212" y="45"/>
                  </a:cubicBezTo>
                  <a:cubicBezTo>
                    <a:pt x="181" y="45"/>
                    <a:pt x="156" y="70"/>
                    <a:pt x="156" y="101"/>
                  </a:cubicBezTo>
                  <a:cubicBezTo>
                    <a:pt x="156" y="101"/>
                    <a:pt x="156" y="102"/>
                    <a:pt x="156" y="102"/>
                  </a:cubicBezTo>
                  <a:cubicBezTo>
                    <a:pt x="131" y="106"/>
                    <a:pt x="111" y="128"/>
                    <a:pt x="111" y="155"/>
                  </a:cubicBezTo>
                  <a:cubicBezTo>
                    <a:pt x="111" y="164"/>
                    <a:pt x="113" y="172"/>
                    <a:pt x="117" y="180"/>
                  </a:cubicBezTo>
                  <a:cubicBezTo>
                    <a:pt x="113" y="179"/>
                    <a:pt x="109" y="178"/>
                    <a:pt x="104" y="178"/>
                  </a:cubicBezTo>
                  <a:cubicBezTo>
                    <a:pt x="62" y="178"/>
                    <a:pt x="28" y="213"/>
                    <a:pt x="28" y="255"/>
                  </a:cubicBezTo>
                  <a:cubicBezTo>
                    <a:pt x="28" y="281"/>
                    <a:pt x="42" y="304"/>
                    <a:pt x="62" y="318"/>
                  </a:cubicBezTo>
                  <a:cubicBezTo>
                    <a:pt x="25" y="337"/>
                    <a:pt x="0" y="375"/>
                    <a:pt x="0" y="420"/>
                  </a:cubicBezTo>
                  <a:cubicBezTo>
                    <a:pt x="0" y="425"/>
                    <a:pt x="0" y="430"/>
                    <a:pt x="1" y="435"/>
                  </a:cubicBezTo>
                  <a:close/>
                  <a:moveTo>
                    <a:pt x="785" y="288"/>
                  </a:moveTo>
                  <a:cubicBezTo>
                    <a:pt x="785" y="289"/>
                    <a:pt x="786" y="289"/>
                    <a:pt x="786" y="290"/>
                  </a:cubicBezTo>
                  <a:cubicBezTo>
                    <a:pt x="785" y="290"/>
                    <a:pt x="785" y="290"/>
                    <a:pt x="785" y="290"/>
                  </a:cubicBezTo>
                  <a:cubicBezTo>
                    <a:pt x="785" y="287"/>
                    <a:pt x="785" y="285"/>
                    <a:pt x="785" y="283"/>
                  </a:cubicBezTo>
                  <a:cubicBezTo>
                    <a:pt x="785" y="283"/>
                    <a:pt x="785" y="282"/>
                    <a:pt x="786" y="282"/>
                  </a:cubicBezTo>
                  <a:cubicBezTo>
                    <a:pt x="786" y="284"/>
                    <a:pt x="785" y="286"/>
                    <a:pt x="785" y="28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17"/>
            <p:cNvSpPr>
              <a:spLocks noChangeArrowheads="1"/>
            </p:cNvSpPr>
            <p:nvPr/>
          </p:nvSpPr>
          <p:spPr bwMode="auto">
            <a:xfrm>
              <a:off x="3611693" y="2155441"/>
              <a:ext cx="20543" cy="98605"/>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18"/>
            <p:cNvSpPr>
              <a:spLocks noChangeArrowheads="1"/>
            </p:cNvSpPr>
            <p:nvPr/>
          </p:nvSpPr>
          <p:spPr bwMode="auto">
            <a:xfrm>
              <a:off x="4295767" y="1941797"/>
              <a:ext cx="110931"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9"/>
            <p:cNvSpPr>
              <a:spLocks/>
            </p:cNvSpPr>
            <p:nvPr/>
          </p:nvSpPr>
          <p:spPr bwMode="auto">
            <a:xfrm>
              <a:off x="3611693" y="1952069"/>
              <a:ext cx="65737" cy="102714"/>
            </a:xfrm>
            <a:custGeom>
              <a:avLst/>
              <a:gdLst>
                <a:gd name="T0" fmla="*/ 12 w 36"/>
                <a:gd name="T1" fmla="*/ 49 h 56"/>
                <a:gd name="T2" fmla="*/ 31 w 36"/>
                <a:gd name="T3" fmla="*/ 14 h 56"/>
                <a:gd name="T4" fmla="*/ 36 w 36"/>
                <a:gd name="T5" fmla="*/ 10 h 56"/>
                <a:gd name="T6" fmla="*/ 30 w 36"/>
                <a:gd name="T7" fmla="*/ 0 h 56"/>
                <a:gd name="T8" fmla="*/ 25 w 36"/>
                <a:gd name="T9" fmla="*/ 4 h 56"/>
                <a:gd name="T10" fmla="*/ 0 w 36"/>
                <a:gd name="T11" fmla="*/ 49 h 56"/>
                <a:gd name="T12" fmla="*/ 0 w 36"/>
                <a:gd name="T13" fmla="*/ 56 h 56"/>
                <a:gd name="T14" fmla="*/ 12 w 36"/>
                <a:gd name="T15" fmla="*/ 55 h 56"/>
                <a:gd name="T16" fmla="*/ 12 w 36"/>
                <a:gd name="T17"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6">
                  <a:moveTo>
                    <a:pt x="12" y="49"/>
                  </a:moveTo>
                  <a:cubicBezTo>
                    <a:pt x="12" y="35"/>
                    <a:pt x="19" y="21"/>
                    <a:pt x="31" y="14"/>
                  </a:cubicBezTo>
                  <a:cubicBezTo>
                    <a:pt x="36" y="10"/>
                    <a:pt x="36" y="10"/>
                    <a:pt x="36" y="10"/>
                  </a:cubicBezTo>
                  <a:cubicBezTo>
                    <a:pt x="30" y="0"/>
                    <a:pt x="30" y="0"/>
                    <a:pt x="30" y="0"/>
                  </a:cubicBezTo>
                  <a:cubicBezTo>
                    <a:pt x="25" y="4"/>
                    <a:pt x="25" y="4"/>
                    <a:pt x="25" y="4"/>
                  </a:cubicBezTo>
                  <a:cubicBezTo>
                    <a:pt x="9" y="14"/>
                    <a:pt x="0" y="31"/>
                    <a:pt x="0" y="49"/>
                  </a:cubicBezTo>
                  <a:cubicBezTo>
                    <a:pt x="0" y="56"/>
                    <a:pt x="0" y="56"/>
                    <a:pt x="0" y="56"/>
                  </a:cubicBezTo>
                  <a:cubicBezTo>
                    <a:pt x="12" y="55"/>
                    <a:pt x="12" y="55"/>
                    <a:pt x="12" y="55"/>
                  </a:cubicBezTo>
                  <a:lnTo>
                    <a:pt x="12" y="49"/>
                  </a:lnTo>
                  <a:close/>
                </a:path>
              </a:pathLst>
            </a:custGeom>
            <a:solidFill>
              <a:srgbClr val="EDA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0"/>
            <p:cNvSpPr>
              <a:spLocks noChangeArrowheads="1"/>
            </p:cNvSpPr>
            <p:nvPr/>
          </p:nvSpPr>
          <p:spPr bwMode="auto">
            <a:xfrm>
              <a:off x="4147860" y="1941797"/>
              <a:ext cx="110931"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1"/>
            <p:cNvSpPr>
              <a:spLocks noChangeArrowheads="1"/>
            </p:cNvSpPr>
            <p:nvPr/>
          </p:nvSpPr>
          <p:spPr bwMode="auto">
            <a:xfrm>
              <a:off x="3611693" y="2106139"/>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22"/>
            <p:cNvSpPr>
              <a:spLocks/>
            </p:cNvSpPr>
            <p:nvPr/>
          </p:nvSpPr>
          <p:spPr bwMode="auto">
            <a:xfrm>
              <a:off x="3605531" y="2453312"/>
              <a:ext cx="26706" cy="96552"/>
            </a:xfrm>
            <a:custGeom>
              <a:avLst/>
              <a:gdLst>
                <a:gd name="T0" fmla="*/ 13 w 13"/>
                <a:gd name="T1" fmla="*/ 0 h 47"/>
                <a:gd name="T2" fmla="*/ 3 w 13"/>
                <a:gd name="T3" fmla="*/ 0 h 47"/>
                <a:gd name="T4" fmla="*/ 0 w 13"/>
                <a:gd name="T5" fmla="*/ 47 h 47"/>
                <a:gd name="T6" fmla="*/ 11 w 13"/>
                <a:gd name="T7" fmla="*/ 47 h 47"/>
                <a:gd name="T8" fmla="*/ 13 w 13"/>
                <a:gd name="T9" fmla="*/ 0 h 47"/>
              </a:gdLst>
              <a:ahLst/>
              <a:cxnLst>
                <a:cxn ang="0">
                  <a:pos x="T0" y="T1"/>
                </a:cxn>
                <a:cxn ang="0">
                  <a:pos x="T2" y="T3"/>
                </a:cxn>
                <a:cxn ang="0">
                  <a:pos x="T4" y="T5"/>
                </a:cxn>
                <a:cxn ang="0">
                  <a:pos x="T6" y="T7"/>
                </a:cxn>
                <a:cxn ang="0">
                  <a:pos x="T8" y="T9"/>
                </a:cxn>
              </a:cxnLst>
              <a:rect l="0" t="0" r="r" b="b"/>
              <a:pathLst>
                <a:path w="13" h="47">
                  <a:moveTo>
                    <a:pt x="13" y="0"/>
                  </a:moveTo>
                  <a:lnTo>
                    <a:pt x="3" y="0"/>
                  </a:lnTo>
                  <a:lnTo>
                    <a:pt x="0" y="47"/>
                  </a:lnTo>
                  <a:lnTo>
                    <a:pt x="11" y="47"/>
                  </a:lnTo>
                  <a:lnTo>
                    <a:pt x="13" y="0"/>
                  </a:lnTo>
                  <a:close/>
                </a:path>
              </a:pathLst>
            </a:custGeom>
            <a:solidFill>
              <a:srgbClr val="EDA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3"/>
            <p:cNvSpPr>
              <a:spLocks noChangeArrowheads="1"/>
            </p:cNvSpPr>
            <p:nvPr/>
          </p:nvSpPr>
          <p:spPr bwMode="auto">
            <a:xfrm>
              <a:off x="3611693" y="2305404"/>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
            <p:cNvSpPr>
              <a:spLocks noChangeArrowheads="1"/>
            </p:cNvSpPr>
            <p:nvPr/>
          </p:nvSpPr>
          <p:spPr bwMode="auto">
            <a:xfrm>
              <a:off x="3997897" y="1941797"/>
              <a:ext cx="112986"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5"/>
            <p:cNvSpPr>
              <a:spLocks noChangeArrowheads="1"/>
            </p:cNvSpPr>
            <p:nvPr/>
          </p:nvSpPr>
          <p:spPr bwMode="auto">
            <a:xfrm>
              <a:off x="3849989" y="1941797"/>
              <a:ext cx="110931"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6"/>
            <p:cNvSpPr>
              <a:spLocks noChangeArrowheads="1"/>
            </p:cNvSpPr>
            <p:nvPr/>
          </p:nvSpPr>
          <p:spPr bwMode="auto">
            <a:xfrm>
              <a:off x="3702081" y="1941797"/>
              <a:ext cx="110931"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7"/>
            <p:cNvSpPr>
              <a:spLocks noChangeArrowheads="1"/>
            </p:cNvSpPr>
            <p:nvPr/>
          </p:nvSpPr>
          <p:spPr bwMode="auto">
            <a:xfrm>
              <a:off x="4445729" y="1941797"/>
              <a:ext cx="108877"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8"/>
            <p:cNvSpPr>
              <a:spLocks noChangeArrowheads="1"/>
            </p:cNvSpPr>
            <p:nvPr/>
          </p:nvSpPr>
          <p:spPr bwMode="auto">
            <a:xfrm>
              <a:off x="4862748" y="2471800"/>
              <a:ext cx="20543" cy="112986"/>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9"/>
            <p:cNvSpPr>
              <a:spLocks noChangeArrowheads="1"/>
            </p:cNvSpPr>
            <p:nvPr/>
          </p:nvSpPr>
          <p:spPr bwMode="auto">
            <a:xfrm>
              <a:off x="4862748" y="2621763"/>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30"/>
            <p:cNvSpPr>
              <a:spLocks noChangeArrowheads="1"/>
            </p:cNvSpPr>
            <p:nvPr/>
          </p:nvSpPr>
          <p:spPr bwMode="auto">
            <a:xfrm>
              <a:off x="4862748" y="2323892"/>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31"/>
            <p:cNvSpPr>
              <a:spLocks/>
            </p:cNvSpPr>
            <p:nvPr/>
          </p:nvSpPr>
          <p:spPr bwMode="auto">
            <a:xfrm>
              <a:off x="4858639" y="2011642"/>
              <a:ext cx="24651" cy="112986"/>
            </a:xfrm>
            <a:custGeom>
              <a:avLst/>
              <a:gdLst>
                <a:gd name="T0" fmla="*/ 13 w 14"/>
                <a:gd name="T1" fmla="*/ 6 h 61"/>
                <a:gd name="T2" fmla="*/ 11 w 14"/>
                <a:gd name="T3" fmla="*/ 0 h 61"/>
                <a:gd name="T4" fmla="*/ 0 w 14"/>
                <a:gd name="T5" fmla="*/ 2 h 61"/>
                <a:gd name="T6" fmla="*/ 1 w 14"/>
                <a:gd name="T7" fmla="*/ 8 h 61"/>
                <a:gd name="T8" fmla="*/ 2 w 14"/>
                <a:gd name="T9" fmla="*/ 17 h 61"/>
                <a:gd name="T10" fmla="*/ 2 w 14"/>
                <a:gd name="T11" fmla="*/ 61 h 61"/>
                <a:gd name="T12" fmla="*/ 14 w 14"/>
                <a:gd name="T13" fmla="*/ 61 h 61"/>
                <a:gd name="T14" fmla="*/ 14 w 14"/>
                <a:gd name="T15" fmla="*/ 17 h 61"/>
                <a:gd name="T16" fmla="*/ 13 w 14"/>
                <a:gd name="T17"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1">
                  <a:moveTo>
                    <a:pt x="13" y="6"/>
                  </a:moveTo>
                  <a:cubicBezTo>
                    <a:pt x="11" y="0"/>
                    <a:pt x="11" y="0"/>
                    <a:pt x="11" y="0"/>
                  </a:cubicBezTo>
                  <a:cubicBezTo>
                    <a:pt x="0" y="2"/>
                    <a:pt x="0" y="2"/>
                    <a:pt x="0" y="2"/>
                  </a:cubicBezTo>
                  <a:cubicBezTo>
                    <a:pt x="1" y="8"/>
                    <a:pt x="1" y="8"/>
                    <a:pt x="1" y="8"/>
                  </a:cubicBezTo>
                  <a:cubicBezTo>
                    <a:pt x="2" y="11"/>
                    <a:pt x="2" y="14"/>
                    <a:pt x="2" y="17"/>
                  </a:cubicBezTo>
                  <a:cubicBezTo>
                    <a:pt x="2" y="61"/>
                    <a:pt x="2" y="61"/>
                    <a:pt x="2" y="61"/>
                  </a:cubicBezTo>
                  <a:cubicBezTo>
                    <a:pt x="14" y="61"/>
                    <a:pt x="14" y="61"/>
                    <a:pt x="14" y="61"/>
                  </a:cubicBezTo>
                  <a:cubicBezTo>
                    <a:pt x="14" y="17"/>
                    <a:pt x="14" y="17"/>
                    <a:pt x="14" y="17"/>
                  </a:cubicBezTo>
                  <a:cubicBezTo>
                    <a:pt x="14" y="13"/>
                    <a:pt x="14" y="9"/>
                    <a:pt x="13" y="6"/>
                  </a:cubicBezTo>
                  <a:close/>
                </a:path>
              </a:pathLst>
            </a:custGeom>
            <a:solidFill>
              <a:srgbClr val="EDA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32"/>
            <p:cNvSpPr>
              <a:spLocks noChangeArrowheads="1"/>
            </p:cNvSpPr>
            <p:nvPr/>
          </p:nvSpPr>
          <p:spPr bwMode="auto">
            <a:xfrm>
              <a:off x="4862748" y="2769671"/>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33"/>
            <p:cNvSpPr>
              <a:spLocks noChangeArrowheads="1"/>
            </p:cNvSpPr>
            <p:nvPr/>
          </p:nvSpPr>
          <p:spPr bwMode="auto">
            <a:xfrm>
              <a:off x="4862748" y="2175984"/>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34"/>
            <p:cNvSpPr>
              <a:spLocks noChangeArrowheads="1"/>
            </p:cNvSpPr>
            <p:nvPr/>
          </p:nvSpPr>
          <p:spPr bwMode="auto">
            <a:xfrm>
              <a:off x="4595692" y="1941797"/>
              <a:ext cx="112986" cy="22598"/>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Freeform 35"/>
            <p:cNvSpPr>
              <a:spLocks/>
            </p:cNvSpPr>
            <p:nvPr/>
          </p:nvSpPr>
          <p:spPr bwMode="auto">
            <a:xfrm>
              <a:off x="4745653" y="1941797"/>
              <a:ext cx="110931" cy="47249"/>
            </a:xfrm>
            <a:custGeom>
              <a:avLst/>
              <a:gdLst>
                <a:gd name="T0" fmla="*/ 52 w 60"/>
                <a:gd name="T1" fmla="*/ 25 h 25"/>
                <a:gd name="T2" fmla="*/ 60 w 60"/>
                <a:gd name="T3" fmla="*/ 16 h 25"/>
                <a:gd name="T4" fmla="*/ 55 w 60"/>
                <a:gd name="T5" fmla="*/ 12 h 25"/>
                <a:gd name="T6" fmla="*/ 23 w 60"/>
                <a:gd name="T7" fmla="*/ 0 h 25"/>
                <a:gd name="T8" fmla="*/ 0 w 60"/>
                <a:gd name="T9" fmla="*/ 0 h 25"/>
                <a:gd name="T10" fmla="*/ 0 w 60"/>
                <a:gd name="T11" fmla="*/ 12 h 25"/>
                <a:gd name="T12" fmla="*/ 23 w 60"/>
                <a:gd name="T13" fmla="*/ 12 h 25"/>
                <a:gd name="T14" fmla="*/ 48 w 60"/>
                <a:gd name="T15" fmla="*/ 21 h 25"/>
                <a:gd name="T16" fmla="*/ 52 w 6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5">
                  <a:moveTo>
                    <a:pt x="52" y="25"/>
                  </a:moveTo>
                  <a:cubicBezTo>
                    <a:pt x="60" y="16"/>
                    <a:pt x="60" y="16"/>
                    <a:pt x="60" y="16"/>
                  </a:cubicBezTo>
                  <a:cubicBezTo>
                    <a:pt x="55" y="12"/>
                    <a:pt x="55" y="12"/>
                    <a:pt x="55" y="12"/>
                  </a:cubicBezTo>
                  <a:cubicBezTo>
                    <a:pt x="46" y="5"/>
                    <a:pt x="34" y="0"/>
                    <a:pt x="23" y="0"/>
                  </a:cubicBezTo>
                  <a:cubicBezTo>
                    <a:pt x="0" y="0"/>
                    <a:pt x="0" y="0"/>
                    <a:pt x="0" y="0"/>
                  </a:cubicBezTo>
                  <a:cubicBezTo>
                    <a:pt x="0" y="12"/>
                    <a:pt x="0" y="12"/>
                    <a:pt x="0" y="12"/>
                  </a:cubicBezTo>
                  <a:cubicBezTo>
                    <a:pt x="23" y="12"/>
                    <a:pt x="23" y="12"/>
                    <a:pt x="23" y="12"/>
                  </a:cubicBezTo>
                  <a:cubicBezTo>
                    <a:pt x="32" y="12"/>
                    <a:pt x="41" y="16"/>
                    <a:pt x="48" y="21"/>
                  </a:cubicBezTo>
                  <a:lnTo>
                    <a:pt x="52" y="25"/>
                  </a:lnTo>
                  <a:close/>
                </a:path>
              </a:pathLst>
            </a:custGeom>
            <a:solidFill>
              <a:srgbClr val="EDA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36"/>
            <p:cNvSpPr>
              <a:spLocks noChangeArrowheads="1"/>
            </p:cNvSpPr>
            <p:nvPr/>
          </p:nvSpPr>
          <p:spPr bwMode="auto">
            <a:xfrm>
              <a:off x="3617857" y="2712151"/>
              <a:ext cx="12326" cy="67792"/>
            </a:xfrm>
            <a:prstGeom prst="rect">
              <a:avLst/>
            </a:prstGeom>
            <a:solidFill>
              <a:srgbClr val="247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Freeform 37"/>
            <p:cNvSpPr>
              <a:spLocks noEditPoints="1"/>
            </p:cNvSpPr>
            <p:nvPr/>
          </p:nvSpPr>
          <p:spPr bwMode="auto">
            <a:xfrm>
              <a:off x="5210453" y="2575415"/>
              <a:ext cx="322862" cy="274847"/>
            </a:xfrm>
            <a:custGeom>
              <a:avLst/>
              <a:gdLst>
                <a:gd name="T0" fmla="*/ 108 w 216"/>
                <a:gd name="T1" fmla="*/ 27 h 185"/>
                <a:gd name="T2" fmla="*/ 113 w 216"/>
                <a:gd name="T3" fmla="*/ 22 h 185"/>
                <a:gd name="T4" fmla="*/ 194 w 216"/>
                <a:gd name="T5" fmla="*/ 24 h 185"/>
                <a:gd name="T6" fmla="*/ 193 w 216"/>
                <a:gd name="T7" fmla="*/ 104 h 185"/>
                <a:gd name="T8" fmla="*/ 130 w 216"/>
                <a:gd name="T9" fmla="*/ 167 h 185"/>
                <a:gd name="T10" fmla="*/ 119 w 216"/>
                <a:gd name="T11" fmla="*/ 178 h 185"/>
                <a:gd name="T12" fmla="*/ 96 w 216"/>
                <a:gd name="T13" fmla="*/ 178 h 185"/>
                <a:gd name="T14" fmla="*/ 21 w 216"/>
                <a:gd name="T15" fmla="*/ 102 h 185"/>
                <a:gd name="T16" fmla="*/ 22 w 216"/>
                <a:gd name="T17" fmla="*/ 24 h 185"/>
                <a:gd name="T18" fmla="*/ 101 w 216"/>
                <a:gd name="T19" fmla="*/ 20 h 185"/>
                <a:gd name="T20" fmla="*/ 108 w 216"/>
                <a:gd name="T21" fmla="*/ 27 h 185"/>
                <a:gd name="T22" fmla="*/ 108 w 216"/>
                <a:gd name="T23" fmla="*/ 143 h 185"/>
                <a:gd name="T24" fmla="*/ 171 w 216"/>
                <a:gd name="T25" fmla="*/ 80 h 185"/>
                <a:gd name="T26" fmla="*/ 170 w 216"/>
                <a:gd name="T27" fmla="*/ 46 h 185"/>
                <a:gd name="T28" fmla="*/ 135 w 216"/>
                <a:gd name="T29" fmla="*/ 46 h 185"/>
                <a:gd name="T30" fmla="*/ 122 w 216"/>
                <a:gd name="T31" fmla="*/ 59 h 185"/>
                <a:gd name="T32" fmla="*/ 95 w 216"/>
                <a:gd name="T33" fmla="*/ 59 h 185"/>
                <a:gd name="T34" fmla="*/ 80 w 216"/>
                <a:gd name="T35" fmla="*/ 45 h 185"/>
                <a:gd name="T36" fmla="*/ 46 w 216"/>
                <a:gd name="T37" fmla="*/ 46 h 185"/>
                <a:gd name="T38" fmla="*/ 45 w 216"/>
                <a:gd name="T39" fmla="*/ 80 h 185"/>
                <a:gd name="T40" fmla="*/ 108 w 216"/>
                <a:gd name="T4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185">
                  <a:moveTo>
                    <a:pt x="108" y="27"/>
                  </a:moveTo>
                  <a:cubicBezTo>
                    <a:pt x="110" y="25"/>
                    <a:pt x="112" y="23"/>
                    <a:pt x="113" y="22"/>
                  </a:cubicBezTo>
                  <a:cubicBezTo>
                    <a:pt x="137" y="0"/>
                    <a:pt x="172" y="1"/>
                    <a:pt x="194" y="24"/>
                  </a:cubicBezTo>
                  <a:cubicBezTo>
                    <a:pt x="216" y="46"/>
                    <a:pt x="215" y="82"/>
                    <a:pt x="193" y="104"/>
                  </a:cubicBezTo>
                  <a:cubicBezTo>
                    <a:pt x="172" y="126"/>
                    <a:pt x="151" y="146"/>
                    <a:pt x="130" y="167"/>
                  </a:cubicBezTo>
                  <a:cubicBezTo>
                    <a:pt x="127" y="171"/>
                    <a:pt x="123" y="175"/>
                    <a:pt x="119" y="178"/>
                  </a:cubicBezTo>
                  <a:cubicBezTo>
                    <a:pt x="112" y="185"/>
                    <a:pt x="103" y="185"/>
                    <a:pt x="96" y="178"/>
                  </a:cubicBezTo>
                  <a:cubicBezTo>
                    <a:pt x="71" y="153"/>
                    <a:pt x="45" y="128"/>
                    <a:pt x="21" y="102"/>
                  </a:cubicBezTo>
                  <a:cubicBezTo>
                    <a:pt x="0" y="80"/>
                    <a:pt x="1" y="45"/>
                    <a:pt x="22" y="24"/>
                  </a:cubicBezTo>
                  <a:cubicBezTo>
                    <a:pt x="43" y="2"/>
                    <a:pt x="78" y="1"/>
                    <a:pt x="101" y="20"/>
                  </a:cubicBezTo>
                  <a:cubicBezTo>
                    <a:pt x="103" y="22"/>
                    <a:pt x="105" y="24"/>
                    <a:pt x="108" y="27"/>
                  </a:cubicBezTo>
                  <a:close/>
                  <a:moveTo>
                    <a:pt x="108" y="143"/>
                  </a:moveTo>
                  <a:cubicBezTo>
                    <a:pt x="129" y="122"/>
                    <a:pt x="150" y="102"/>
                    <a:pt x="171" y="80"/>
                  </a:cubicBezTo>
                  <a:cubicBezTo>
                    <a:pt x="181" y="70"/>
                    <a:pt x="180" y="55"/>
                    <a:pt x="170" y="46"/>
                  </a:cubicBezTo>
                  <a:cubicBezTo>
                    <a:pt x="160" y="37"/>
                    <a:pt x="145" y="36"/>
                    <a:pt x="135" y="46"/>
                  </a:cubicBezTo>
                  <a:cubicBezTo>
                    <a:pt x="130" y="50"/>
                    <a:pt x="126" y="55"/>
                    <a:pt x="122" y="59"/>
                  </a:cubicBezTo>
                  <a:cubicBezTo>
                    <a:pt x="112" y="68"/>
                    <a:pt x="104" y="68"/>
                    <a:pt x="95" y="59"/>
                  </a:cubicBezTo>
                  <a:cubicBezTo>
                    <a:pt x="90" y="55"/>
                    <a:pt x="85" y="50"/>
                    <a:pt x="80" y="45"/>
                  </a:cubicBezTo>
                  <a:cubicBezTo>
                    <a:pt x="70" y="36"/>
                    <a:pt x="55" y="36"/>
                    <a:pt x="46" y="46"/>
                  </a:cubicBezTo>
                  <a:cubicBezTo>
                    <a:pt x="36" y="55"/>
                    <a:pt x="35" y="70"/>
                    <a:pt x="45" y="80"/>
                  </a:cubicBezTo>
                  <a:cubicBezTo>
                    <a:pt x="65" y="101"/>
                    <a:pt x="87" y="122"/>
                    <a:pt x="108" y="1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Freeform 38"/>
            <p:cNvSpPr>
              <a:spLocks noEditPoints="1"/>
            </p:cNvSpPr>
            <p:nvPr/>
          </p:nvSpPr>
          <p:spPr bwMode="auto">
            <a:xfrm>
              <a:off x="4105927" y="2575415"/>
              <a:ext cx="535129" cy="243655"/>
            </a:xfrm>
            <a:custGeom>
              <a:avLst/>
              <a:gdLst>
                <a:gd name="T0" fmla="*/ 262 w 262"/>
                <a:gd name="T1" fmla="*/ 118 h 119"/>
                <a:gd name="T2" fmla="*/ 131 w 262"/>
                <a:gd name="T3" fmla="*/ 0 h 119"/>
                <a:gd name="T4" fmla="*/ 0 w 262"/>
                <a:gd name="T5" fmla="*/ 118 h 119"/>
                <a:gd name="T6" fmla="*/ 0 w 262"/>
                <a:gd name="T7" fmla="*/ 119 h 119"/>
                <a:gd name="T8" fmla="*/ 0 w 262"/>
                <a:gd name="T9" fmla="*/ 119 h 119"/>
                <a:gd name="T10" fmla="*/ 1 w 262"/>
                <a:gd name="T11" fmla="*/ 119 h 119"/>
                <a:gd name="T12" fmla="*/ 1 w 262"/>
                <a:gd name="T13" fmla="*/ 119 h 119"/>
                <a:gd name="T14" fmla="*/ 66 w 262"/>
                <a:gd name="T15" fmla="*/ 83 h 119"/>
                <a:gd name="T16" fmla="*/ 90 w 262"/>
                <a:gd name="T17" fmla="*/ 93 h 119"/>
                <a:gd name="T18" fmla="*/ 65 w 262"/>
                <a:gd name="T19" fmla="*/ 118 h 119"/>
                <a:gd name="T20" fmla="*/ 65 w 262"/>
                <a:gd name="T21" fmla="*/ 119 h 119"/>
                <a:gd name="T22" fmla="*/ 66 w 262"/>
                <a:gd name="T23" fmla="*/ 119 h 119"/>
                <a:gd name="T24" fmla="*/ 66 w 262"/>
                <a:gd name="T25" fmla="*/ 119 h 119"/>
                <a:gd name="T26" fmla="*/ 66 w 262"/>
                <a:gd name="T27" fmla="*/ 119 h 119"/>
                <a:gd name="T28" fmla="*/ 98 w 262"/>
                <a:gd name="T29" fmla="*/ 98 h 119"/>
                <a:gd name="T30" fmla="*/ 130 w 262"/>
                <a:gd name="T31" fmla="*/ 119 h 119"/>
                <a:gd name="T32" fmla="*/ 130 w 262"/>
                <a:gd name="T33" fmla="*/ 119 h 119"/>
                <a:gd name="T34" fmla="*/ 131 w 262"/>
                <a:gd name="T35" fmla="*/ 119 h 119"/>
                <a:gd name="T36" fmla="*/ 131 w 262"/>
                <a:gd name="T37" fmla="*/ 119 h 119"/>
                <a:gd name="T38" fmla="*/ 131 w 262"/>
                <a:gd name="T39" fmla="*/ 119 h 119"/>
                <a:gd name="T40" fmla="*/ 131 w 262"/>
                <a:gd name="T41" fmla="*/ 119 h 119"/>
                <a:gd name="T42" fmla="*/ 131 w 262"/>
                <a:gd name="T43" fmla="*/ 119 h 119"/>
                <a:gd name="T44" fmla="*/ 131 w 262"/>
                <a:gd name="T45" fmla="*/ 119 h 119"/>
                <a:gd name="T46" fmla="*/ 131 w 262"/>
                <a:gd name="T47" fmla="*/ 119 h 119"/>
                <a:gd name="T48" fmla="*/ 131 w 262"/>
                <a:gd name="T49" fmla="*/ 119 h 119"/>
                <a:gd name="T50" fmla="*/ 131 w 262"/>
                <a:gd name="T51" fmla="*/ 119 h 119"/>
                <a:gd name="T52" fmla="*/ 164 w 262"/>
                <a:gd name="T53" fmla="*/ 98 h 119"/>
                <a:gd name="T54" fmla="*/ 196 w 262"/>
                <a:gd name="T55" fmla="*/ 119 h 119"/>
                <a:gd name="T56" fmla="*/ 196 w 262"/>
                <a:gd name="T57" fmla="*/ 119 h 119"/>
                <a:gd name="T58" fmla="*/ 196 w 262"/>
                <a:gd name="T59" fmla="*/ 119 h 119"/>
                <a:gd name="T60" fmla="*/ 197 w 262"/>
                <a:gd name="T61" fmla="*/ 119 h 119"/>
                <a:gd name="T62" fmla="*/ 197 w 262"/>
                <a:gd name="T63" fmla="*/ 118 h 119"/>
                <a:gd name="T64" fmla="*/ 172 w 262"/>
                <a:gd name="T65" fmla="*/ 93 h 119"/>
                <a:gd name="T66" fmla="*/ 196 w 262"/>
                <a:gd name="T67" fmla="*/ 83 h 119"/>
                <a:gd name="T68" fmla="*/ 261 w 262"/>
                <a:gd name="T69" fmla="*/ 119 h 119"/>
                <a:gd name="T70" fmla="*/ 261 w 262"/>
                <a:gd name="T71" fmla="*/ 119 h 119"/>
                <a:gd name="T72" fmla="*/ 261 w 262"/>
                <a:gd name="T73" fmla="*/ 119 h 119"/>
                <a:gd name="T74" fmla="*/ 262 w 262"/>
                <a:gd name="T75" fmla="*/ 119 h 119"/>
                <a:gd name="T76" fmla="*/ 262 w 262"/>
                <a:gd name="T77" fmla="*/ 118 h 119"/>
                <a:gd name="T78" fmla="*/ 131 w 262"/>
                <a:gd name="T79" fmla="*/ 20 h 119"/>
                <a:gd name="T80" fmla="*/ 161 w 262"/>
                <a:gd name="T81" fmla="*/ 32 h 119"/>
                <a:gd name="T82" fmla="*/ 131 w 262"/>
                <a:gd name="T83" fmla="*/ 53 h 119"/>
                <a:gd name="T84" fmla="*/ 131 w 262"/>
                <a:gd name="T85" fmla="*/ 53 h 119"/>
                <a:gd name="T86" fmla="*/ 131 w 262"/>
                <a:gd name="T87" fmla="*/ 53 h 119"/>
                <a:gd name="T88" fmla="*/ 101 w 262"/>
                <a:gd name="T89" fmla="*/ 32 h 119"/>
                <a:gd name="T90" fmla="*/ 131 w 262"/>
                <a:gd name="T91" fmla="*/ 20 h 119"/>
                <a:gd name="T92" fmla="*/ 98 w 262"/>
                <a:gd name="T93" fmla="*/ 85 h 119"/>
                <a:gd name="T94" fmla="*/ 68 w 262"/>
                <a:gd name="T95" fmla="*/ 64 h 119"/>
                <a:gd name="T96" fmla="*/ 98 w 262"/>
                <a:gd name="T97" fmla="*/ 51 h 119"/>
                <a:gd name="T98" fmla="*/ 122 w 262"/>
                <a:gd name="T99" fmla="*/ 61 h 119"/>
                <a:gd name="T100" fmla="*/ 98 w 262"/>
                <a:gd name="T101" fmla="*/ 85 h 119"/>
                <a:gd name="T102" fmla="*/ 131 w 262"/>
                <a:gd name="T103" fmla="*/ 117 h 119"/>
                <a:gd name="T104" fmla="*/ 131 w 262"/>
                <a:gd name="T105" fmla="*/ 117 h 119"/>
                <a:gd name="T106" fmla="*/ 131 w 262"/>
                <a:gd name="T107" fmla="*/ 117 h 119"/>
                <a:gd name="T108" fmla="*/ 107 w 262"/>
                <a:gd name="T109" fmla="*/ 93 h 119"/>
                <a:gd name="T110" fmla="*/ 131 w 262"/>
                <a:gd name="T111" fmla="*/ 83 h 119"/>
                <a:gd name="T112" fmla="*/ 155 w 262"/>
                <a:gd name="T113" fmla="*/ 93 h 119"/>
                <a:gd name="T114" fmla="*/ 131 w 262"/>
                <a:gd name="T115" fmla="*/ 117 h 119"/>
                <a:gd name="T116" fmla="*/ 164 w 262"/>
                <a:gd name="T117" fmla="*/ 85 h 119"/>
                <a:gd name="T118" fmla="*/ 139 w 262"/>
                <a:gd name="T119" fmla="*/ 61 h 119"/>
                <a:gd name="T120" fmla="*/ 164 w 262"/>
                <a:gd name="T121" fmla="*/ 51 h 119"/>
                <a:gd name="T122" fmla="*/ 194 w 262"/>
                <a:gd name="T123" fmla="*/ 64 h 119"/>
                <a:gd name="T124" fmla="*/ 164 w 262"/>
                <a:gd name="T12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119">
                  <a:moveTo>
                    <a:pt x="262" y="118"/>
                  </a:moveTo>
                  <a:cubicBezTo>
                    <a:pt x="205" y="60"/>
                    <a:pt x="149" y="0"/>
                    <a:pt x="131" y="0"/>
                  </a:cubicBezTo>
                  <a:cubicBezTo>
                    <a:pt x="113" y="0"/>
                    <a:pt x="56" y="60"/>
                    <a:pt x="0" y="118"/>
                  </a:cubicBezTo>
                  <a:cubicBezTo>
                    <a:pt x="0" y="118"/>
                    <a:pt x="0" y="118"/>
                    <a:pt x="0" y="119"/>
                  </a:cubicBezTo>
                  <a:cubicBezTo>
                    <a:pt x="0" y="119"/>
                    <a:pt x="0" y="119"/>
                    <a:pt x="0" y="119"/>
                  </a:cubicBezTo>
                  <a:cubicBezTo>
                    <a:pt x="1" y="119"/>
                    <a:pt x="1" y="119"/>
                    <a:pt x="1" y="119"/>
                  </a:cubicBezTo>
                  <a:cubicBezTo>
                    <a:pt x="1" y="119"/>
                    <a:pt x="1" y="119"/>
                    <a:pt x="1" y="119"/>
                  </a:cubicBezTo>
                  <a:cubicBezTo>
                    <a:pt x="10" y="113"/>
                    <a:pt x="50" y="83"/>
                    <a:pt x="66" y="83"/>
                  </a:cubicBezTo>
                  <a:cubicBezTo>
                    <a:pt x="71" y="83"/>
                    <a:pt x="80" y="87"/>
                    <a:pt x="90" y="93"/>
                  </a:cubicBezTo>
                  <a:cubicBezTo>
                    <a:pt x="77" y="105"/>
                    <a:pt x="66" y="117"/>
                    <a:pt x="65" y="118"/>
                  </a:cubicBezTo>
                  <a:cubicBezTo>
                    <a:pt x="65" y="118"/>
                    <a:pt x="65" y="118"/>
                    <a:pt x="65" y="119"/>
                  </a:cubicBezTo>
                  <a:cubicBezTo>
                    <a:pt x="65" y="119"/>
                    <a:pt x="65" y="119"/>
                    <a:pt x="66" y="119"/>
                  </a:cubicBezTo>
                  <a:cubicBezTo>
                    <a:pt x="66" y="119"/>
                    <a:pt x="66" y="119"/>
                    <a:pt x="66" y="119"/>
                  </a:cubicBezTo>
                  <a:cubicBezTo>
                    <a:pt x="66" y="119"/>
                    <a:pt x="66" y="119"/>
                    <a:pt x="66" y="119"/>
                  </a:cubicBezTo>
                  <a:cubicBezTo>
                    <a:pt x="71" y="116"/>
                    <a:pt x="84" y="106"/>
                    <a:pt x="98" y="98"/>
                  </a:cubicBezTo>
                  <a:cubicBezTo>
                    <a:pt x="113" y="107"/>
                    <a:pt x="128" y="118"/>
                    <a:pt x="130" y="119"/>
                  </a:cubicBezTo>
                  <a:cubicBezTo>
                    <a:pt x="130" y="119"/>
                    <a:pt x="130" y="119"/>
                    <a:pt x="130" y="119"/>
                  </a:cubicBezTo>
                  <a:cubicBezTo>
                    <a:pt x="130"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4" y="118"/>
                    <a:pt x="148" y="107"/>
                    <a:pt x="164" y="98"/>
                  </a:cubicBezTo>
                  <a:cubicBezTo>
                    <a:pt x="177" y="106"/>
                    <a:pt x="191" y="116"/>
                    <a:pt x="196" y="119"/>
                  </a:cubicBezTo>
                  <a:cubicBezTo>
                    <a:pt x="196" y="119"/>
                    <a:pt x="196" y="119"/>
                    <a:pt x="196" y="119"/>
                  </a:cubicBezTo>
                  <a:cubicBezTo>
                    <a:pt x="196" y="119"/>
                    <a:pt x="196" y="119"/>
                    <a:pt x="196" y="119"/>
                  </a:cubicBezTo>
                  <a:cubicBezTo>
                    <a:pt x="197" y="119"/>
                    <a:pt x="197" y="119"/>
                    <a:pt x="197" y="119"/>
                  </a:cubicBezTo>
                  <a:cubicBezTo>
                    <a:pt x="197" y="118"/>
                    <a:pt x="197" y="118"/>
                    <a:pt x="197" y="118"/>
                  </a:cubicBezTo>
                  <a:cubicBezTo>
                    <a:pt x="196" y="117"/>
                    <a:pt x="185" y="105"/>
                    <a:pt x="172" y="93"/>
                  </a:cubicBezTo>
                  <a:cubicBezTo>
                    <a:pt x="181" y="87"/>
                    <a:pt x="191" y="83"/>
                    <a:pt x="196" y="83"/>
                  </a:cubicBezTo>
                  <a:cubicBezTo>
                    <a:pt x="212" y="83"/>
                    <a:pt x="252" y="113"/>
                    <a:pt x="261" y="119"/>
                  </a:cubicBezTo>
                  <a:cubicBezTo>
                    <a:pt x="261" y="119"/>
                    <a:pt x="261" y="119"/>
                    <a:pt x="261" y="119"/>
                  </a:cubicBezTo>
                  <a:cubicBezTo>
                    <a:pt x="261" y="119"/>
                    <a:pt x="261" y="119"/>
                    <a:pt x="261" y="119"/>
                  </a:cubicBezTo>
                  <a:cubicBezTo>
                    <a:pt x="262" y="119"/>
                    <a:pt x="262" y="119"/>
                    <a:pt x="262" y="119"/>
                  </a:cubicBezTo>
                  <a:cubicBezTo>
                    <a:pt x="262" y="118"/>
                    <a:pt x="262" y="118"/>
                    <a:pt x="262" y="118"/>
                  </a:cubicBezTo>
                  <a:close/>
                  <a:moveTo>
                    <a:pt x="131" y="20"/>
                  </a:moveTo>
                  <a:cubicBezTo>
                    <a:pt x="138" y="20"/>
                    <a:pt x="149" y="26"/>
                    <a:pt x="161" y="32"/>
                  </a:cubicBezTo>
                  <a:cubicBezTo>
                    <a:pt x="153" y="34"/>
                    <a:pt x="142" y="43"/>
                    <a:pt x="131" y="53"/>
                  </a:cubicBezTo>
                  <a:cubicBezTo>
                    <a:pt x="131" y="53"/>
                    <a:pt x="131" y="53"/>
                    <a:pt x="131" y="53"/>
                  </a:cubicBezTo>
                  <a:cubicBezTo>
                    <a:pt x="131" y="53"/>
                    <a:pt x="131" y="53"/>
                    <a:pt x="131" y="53"/>
                  </a:cubicBezTo>
                  <a:cubicBezTo>
                    <a:pt x="120" y="43"/>
                    <a:pt x="108" y="34"/>
                    <a:pt x="101" y="32"/>
                  </a:cubicBezTo>
                  <a:cubicBezTo>
                    <a:pt x="112" y="26"/>
                    <a:pt x="124" y="20"/>
                    <a:pt x="131" y="20"/>
                  </a:cubicBezTo>
                  <a:close/>
                  <a:moveTo>
                    <a:pt x="98" y="85"/>
                  </a:moveTo>
                  <a:cubicBezTo>
                    <a:pt x="87" y="75"/>
                    <a:pt x="75" y="66"/>
                    <a:pt x="68" y="64"/>
                  </a:cubicBezTo>
                  <a:cubicBezTo>
                    <a:pt x="80" y="57"/>
                    <a:pt x="91" y="51"/>
                    <a:pt x="98" y="51"/>
                  </a:cubicBezTo>
                  <a:cubicBezTo>
                    <a:pt x="104" y="51"/>
                    <a:pt x="113" y="55"/>
                    <a:pt x="122" y="61"/>
                  </a:cubicBezTo>
                  <a:cubicBezTo>
                    <a:pt x="113" y="70"/>
                    <a:pt x="99" y="84"/>
                    <a:pt x="98" y="85"/>
                  </a:cubicBezTo>
                  <a:close/>
                  <a:moveTo>
                    <a:pt x="131" y="117"/>
                  </a:moveTo>
                  <a:cubicBezTo>
                    <a:pt x="131" y="117"/>
                    <a:pt x="131" y="117"/>
                    <a:pt x="131" y="117"/>
                  </a:cubicBezTo>
                  <a:cubicBezTo>
                    <a:pt x="131" y="117"/>
                    <a:pt x="131" y="117"/>
                    <a:pt x="131" y="117"/>
                  </a:cubicBezTo>
                  <a:cubicBezTo>
                    <a:pt x="128" y="115"/>
                    <a:pt x="118" y="104"/>
                    <a:pt x="107" y="93"/>
                  </a:cubicBezTo>
                  <a:cubicBezTo>
                    <a:pt x="116" y="87"/>
                    <a:pt x="125" y="83"/>
                    <a:pt x="131" y="83"/>
                  </a:cubicBezTo>
                  <a:cubicBezTo>
                    <a:pt x="137" y="83"/>
                    <a:pt x="146" y="87"/>
                    <a:pt x="155" y="93"/>
                  </a:cubicBezTo>
                  <a:cubicBezTo>
                    <a:pt x="143" y="104"/>
                    <a:pt x="133" y="115"/>
                    <a:pt x="131" y="117"/>
                  </a:cubicBezTo>
                  <a:close/>
                  <a:moveTo>
                    <a:pt x="164" y="85"/>
                  </a:moveTo>
                  <a:cubicBezTo>
                    <a:pt x="163" y="84"/>
                    <a:pt x="149" y="70"/>
                    <a:pt x="139" y="61"/>
                  </a:cubicBezTo>
                  <a:cubicBezTo>
                    <a:pt x="149" y="55"/>
                    <a:pt x="158" y="51"/>
                    <a:pt x="164" y="51"/>
                  </a:cubicBezTo>
                  <a:cubicBezTo>
                    <a:pt x="171" y="51"/>
                    <a:pt x="182" y="57"/>
                    <a:pt x="194" y="64"/>
                  </a:cubicBezTo>
                  <a:cubicBezTo>
                    <a:pt x="186" y="66"/>
                    <a:pt x="175" y="75"/>
                    <a:pt x="164" y="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39"/>
            <p:cNvSpPr>
              <a:spLocks noChangeArrowheads="1"/>
            </p:cNvSpPr>
            <p:nvPr/>
          </p:nvSpPr>
          <p:spPr bwMode="auto">
            <a:xfrm>
              <a:off x="3523361" y="2247885"/>
              <a:ext cx="197210" cy="599849"/>
            </a:xfrm>
            <a:prstGeom prst="rect">
              <a:avLst/>
            </a:prstGeom>
            <a:solidFill>
              <a:srgbClr val="EFAB1F"/>
            </a:solidFill>
            <a:ln w="19050">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40"/>
            <p:cNvSpPr>
              <a:spLocks noChangeArrowheads="1"/>
            </p:cNvSpPr>
            <p:nvPr/>
          </p:nvSpPr>
          <p:spPr bwMode="auto">
            <a:xfrm>
              <a:off x="3525414" y="2247885"/>
              <a:ext cx="195157" cy="599849"/>
            </a:xfrm>
            <a:prstGeom prst="rect">
              <a:avLst/>
            </a:prstGeom>
            <a:noFill/>
            <a:ln w="11" cap="flat">
              <a:solidFill>
                <a:srgbClr val="2674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41"/>
            <p:cNvSpPr>
              <a:spLocks noChangeArrowheads="1"/>
            </p:cNvSpPr>
            <p:nvPr/>
          </p:nvSpPr>
          <p:spPr bwMode="auto">
            <a:xfrm>
              <a:off x="3525414" y="2761454"/>
              <a:ext cx="195157" cy="238296"/>
            </a:xfrm>
            <a:prstGeom prst="rect">
              <a:avLst/>
            </a:pr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42"/>
            <p:cNvSpPr>
              <a:spLocks noChangeArrowheads="1"/>
            </p:cNvSpPr>
            <p:nvPr/>
          </p:nvSpPr>
          <p:spPr bwMode="auto">
            <a:xfrm>
              <a:off x="4772359" y="2399901"/>
              <a:ext cx="197210" cy="599849"/>
            </a:xfrm>
            <a:prstGeom prst="rect">
              <a:avLst/>
            </a:prstGeom>
            <a:solidFill>
              <a:schemeClr val="tx2"/>
            </a:solidFill>
            <a:ln w="11" cap="flat">
              <a:solidFill>
                <a:srgbClr val="2574B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43"/>
            <p:cNvSpPr>
              <a:spLocks noChangeArrowheads="1"/>
            </p:cNvSpPr>
            <p:nvPr/>
          </p:nvSpPr>
          <p:spPr bwMode="auto">
            <a:xfrm>
              <a:off x="4772359" y="2247884"/>
              <a:ext cx="197211" cy="238296"/>
            </a:xfrm>
            <a:prstGeom prst="rect">
              <a:avLst/>
            </a:prstGeom>
            <a:solidFill>
              <a:srgbClr val="EFAB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44"/>
            <p:cNvSpPr>
              <a:spLocks noChangeArrowheads="1"/>
            </p:cNvSpPr>
            <p:nvPr/>
          </p:nvSpPr>
          <p:spPr bwMode="auto">
            <a:xfrm>
              <a:off x="4772359" y="2247885"/>
              <a:ext cx="197210" cy="238296"/>
            </a:xfrm>
            <a:prstGeom prst="rect">
              <a:avLst/>
            </a:prstGeom>
            <a:noFill/>
            <a:ln w="11" cap="flat">
              <a:solidFill>
                <a:srgbClr val="2674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45"/>
            <p:cNvSpPr>
              <a:spLocks noChangeArrowheads="1"/>
            </p:cNvSpPr>
            <p:nvPr/>
          </p:nvSpPr>
          <p:spPr bwMode="auto">
            <a:xfrm>
              <a:off x="4772359" y="2247885"/>
              <a:ext cx="197210" cy="751865"/>
            </a:xfrm>
            <a:prstGeom prst="rect">
              <a:avLst/>
            </a:prstGeom>
            <a:noFill/>
            <a:ln w="28575" cap="flat">
              <a:solidFill>
                <a:srgbClr val="EFAB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46"/>
            <p:cNvSpPr>
              <a:spLocks noChangeArrowheads="1"/>
            </p:cNvSpPr>
            <p:nvPr/>
          </p:nvSpPr>
          <p:spPr bwMode="auto">
            <a:xfrm>
              <a:off x="3611693" y="2155441"/>
              <a:ext cx="20543" cy="110931"/>
            </a:xfrm>
            <a:prstGeom prst="rect">
              <a:avLst/>
            </a:prstGeom>
            <a:solidFill>
              <a:srgbClr val="EDAB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15" name="Group 114"/>
            <p:cNvGrpSpPr/>
            <p:nvPr/>
          </p:nvGrpSpPr>
          <p:grpSpPr>
            <a:xfrm>
              <a:off x="2798200" y="2885523"/>
              <a:ext cx="951077" cy="119403"/>
              <a:chOff x="2679271" y="3643856"/>
              <a:chExt cx="951077" cy="119403"/>
            </a:xfrm>
          </p:grpSpPr>
          <p:sp>
            <p:nvSpPr>
              <p:cNvPr id="15" name="Rectangle 13"/>
              <p:cNvSpPr>
                <a:spLocks noChangeArrowheads="1"/>
              </p:cNvSpPr>
              <p:nvPr/>
            </p:nvSpPr>
            <p:spPr bwMode="auto">
              <a:xfrm>
                <a:off x="2679271" y="3691359"/>
                <a:ext cx="922370" cy="71900"/>
              </a:xfrm>
              <a:prstGeom prst="rect">
                <a:avLst/>
              </a:prstGeom>
              <a:solidFill>
                <a:schemeClr val="tx2"/>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13"/>
              <p:cNvSpPr>
                <a:spLocks noChangeArrowheads="1"/>
              </p:cNvSpPr>
              <p:nvPr/>
            </p:nvSpPr>
            <p:spPr bwMode="auto">
              <a:xfrm>
                <a:off x="2679271" y="3643856"/>
                <a:ext cx="951077" cy="51562"/>
              </a:xfrm>
              <a:prstGeom prst="rect">
                <a:avLst/>
              </a:prstGeom>
              <a:solidFill>
                <a:schemeClr val="bg1"/>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69" name="TextBox 68"/>
            <p:cNvSpPr txBox="1"/>
            <p:nvPr/>
          </p:nvSpPr>
          <p:spPr>
            <a:xfrm>
              <a:off x="5000843" y="2865134"/>
              <a:ext cx="656462" cy="107722"/>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err="1" smtClean="0">
                  <a:solidFill>
                    <a:srgbClr val="FFFFFF"/>
                  </a:solidFill>
                  <a:ea typeface="Arial Unicode MS" pitchFamily="34" charset="-128"/>
                  <a:cs typeface="Arial Unicode MS" pitchFamily="34" charset="-128"/>
                </a:rPr>
                <a:t>SuccessFactors</a:t>
              </a:r>
              <a:endParaRPr lang="en-US" sz="700" kern="0" dirty="0" smtClean="0">
                <a:solidFill>
                  <a:srgbClr val="FFFFFF"/>
                </a:solidFill>
                <a:ea typeface="Arial Unicode MS" pitchFamily="34" charset="-128"/>
                <a:cs typeface="Arial Unicode MS" pitchFamily="34" charset="-128"/>
              </a:endParaRPr>
            </a:p>
          </p:txBody>
        </p:sp>
        <p:sp>
          <p:nvSpPr>
            <p:cNvPr id="71" name="TextBox 70"/>
            <p:cNvSpPr txBox="1"/>
            <p:nvPr/>
          </p:nvSpPr>
          <p:spPr>
            <a:xfrm>
              <a:off x="4260063" y="2865135"/>
              <a:ext cx="226857" cy="107722"/>
            </a:xfrm>
            <a:prstGeom prst="rect">
              <a:avLst/>
            </a:prstGeom>
            <a:noFill/>
          </p:spPr>
          <p:txBody>
            <a:bodyPr wrap="none" lIns="18288" tIns="0" rIns="0" bIns="0" rtlCol="0">
              <a:spAutoFit/>
            </a:bodyPr>
            <a:lstStyle/>
            <a:p>
              <a:pPr fontAlgn="base">
                <a:spcBef>
                  <a:spcPct val="50000"/>
                </a:spcBef>
                <a:spcAft>
                  <a:spcPct val="0"/>
                </a:spcAft>
                <a:buClr>
                  <a:srgbClr val="F0AB00"/>
                </a:buClr>
                <a:buSzPct val="80000"/>
              </a:pPr>
              <a:r>
                <a:rPr lang="en-US" sz="700" kern="0" dirty="0" err="1" smtClean="0">
                  <a:solidFill>
                    <a:srgbClr val="FFFFFF"/>
                  </a:solidFill>
                  <a:ea typeface="Arial Unicode MS" pitchFamily="34" charset="-128"/>
                  <a:cs typeface="Arial Unicode MS" pitchFamily="34" charset="-128"/>
                </a:rPr>
                <a:t>Ariba</a:t>
              </a:r>
              <a:endParaRPr lang="en-US" sz="700" kern="0" dirty="0" smtClean="0">
                <a:solidFill>
                  <a:srgbClr val="FFFFFF"/>
                </a:solidFill>
                <a:ea typeface="Arial Unicode MS" pitchFamily="34" charset="-128"/>
                <a:cs typeface="Arial Unicode MS" pitchFamily="34" charset="-128"/>
              </a:endParaRPr>
            </a:p>
          </p:txBody>
        </p:sp>
      </p:grpSp>
      <p:sp>
        <p:nvSpPr>
          <p:cNvPr id="30" name="Rectangle 29"/>
          <p:cNvSpPr/>
          <p:nvPr/>
        </p:nvSpPr>
        <p:spPr bwMode="gray">
          <a:xfrm>
            <a:off x="5572608" y="3499384"/>
            <a:ext cx="1531089" cy="282277"/>
          </a:xfrm>
          <a:prstGeom prst="rect">
            <a:avLst/>
          </a:prstGeom>
          <a:no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b="1" kern="0" dirty="0" smtClean="0">
                <a:solidFill>
                  <a:schemeClr val="accent1"/>
                </a:solidFill>
                <a:ea typeface="Arial Unicode MS" pitchFamily="34" charset="-128"/>
                <a:cs typeface="Arial Unicode MS" pitchFamily="34" charset="-128"/>
              </a:rPr>
              <a:t>Cloud</a:t>
            </a:r>
          </a:p>
        </p:txBody>
      </p:sp>
      <p:grpSp>
        <p:nvGrpSpPr>
          <p:cNvPr id="2" name="Group 1"/>
          <p:cNvGrpSpPr/>
          <p:nvPr/>
        </p:nvGrpSpPr>
        <p:grpSpPr>
          <a:xfrm>
            <a:off x="5623476" y="2446872"/>
            <a:ext cx="1684268" cy="845290"/>
            <a:chOff x="6591244" y="2089641"/>
            <a:chExt cx="2119313" cy="1063625"/>
          </a:xfrm>
        </p:grpSpPr>
        <p:sp>
          <p:nvSpPr>
            <p:cNvPr id="12" name="Freeform 10"/>
            <p:cNvSpPr>
              <a:spLocks noEditPoints="1"/>
            </p:cNvSpPr>
            <p:nvPr/>
          </p:nvSpPr>
          <p:spPr bwMode="auto">
            <a:xfrm>
              <a:off x="6591244" y="2089641"/>
              <a:ext cx="2119313" cy="1063625"/>
            </a:xfrm>
            <a:custGeom>
              <a:avLst/>
              <a:gdLst>
                <a:gd name="T0" fmla="*/ 2 w 1486"/>
                <a:gd name="T1" fmla="*/ 605 h 744"/>
                <a:gd name="T2" fmla="*/ 4 w 1486"/>
                <a:gd name="T3" fmla="*/ 619 h 744"/>
                <a:gd name="T4" fmla="*/ 6 w 1486"/>
                <a:gd name="T5" fmla="*/ 626 h 744"/>
                <a:gd name="T6" fmla="*/ 30 w 1486"/>
                <a:gd name="T7" fmla="*/ 676 h 744"/>
                <a:gd name="T8" fmla="*/ 36 w 1486"/>
                <a:gd name="T9" fmla="*/ 684 h 744"/>
                <a:gd name="T10" fmla="*/ 43 w 1486"/>
                <a:gd name="T11" fmla="*/ 693 h 744"/>
                <a:gd name="T12" fmla="*/ 51 w 1486"/>
                <a:gd name="T13" fmla="*/ 700 h 744"/>
                <a:gd name="T14" fmla="*/ 59 w 1486"/>
                <a:gd name="T15" fmla="*/ 708 h 744"/>
                <a:gd name="T16" fmla="*/ 70 w 1486"/>
                <a:gd name="T17" fmla="*/ 715 h 744"/>
                <a:gd name="T18" fmla="*/ 78 w 1486"/>
                <a:gd name="T19" fmla="*/ 721 h 744"/>
                <a:gd name="T20" fmla="*/ 91 w 1486"/>
                <a:gd name="T21" fmla="*/ 728 h 744"/>
                <a:gd name="T22" fmla="*/ 100 w 1486"/>
                <a:gd name="T23" fmla="*/ 732 h 744"/>
                <a:gd name="T24" fmla="*/ 112 w 1486"/>
                <a:gd name="T25" fmla="*/ 736 h 744"/>
                <a:gd name="T26" fmla="*/ 122 w 1486"/>
                <a:gd name="T27" fmla="*/ 739 h 744"/>
                <a:gd name="T28" fmla="*/ 134 w 1486"/>
                <a:gd name="T29" fmla="*/ 741 h 744"/>
                <a:gd name="T30" fmla="*/ 145 w 1486"/>
                <a:gd name="T31" fmla="*/ 743 h 744"/>
                <a:gd name="T32" fmla="*/ 161 w 1486"/>
                <a:gd name="T33" fmla="*/ 744 h 744"/>
                <a:gd name="T34" fmla="*/ 1336 w 1486"/>
                <a:gd name="T35" fmla="*/ 743 h 744"/>
                <a:gd name="T36" fmla="*/ 1350 w 1486"/>
                <a:gd name="T37" fmla="*/ 742 h 744"/>
                <a:gd name="T38" fmla="*/ 1360 w 1486"/>
                <a:gd name="T39" fmla="*/ 740 h 744"/>
                <a:gd name="T40" fmla="*/ 1372 w 1486"/>
                <a:gd name="T41" fmla="*/ 737 h 744"/>
                <a:gd name="T42" fmla="*/ 1382 w 1486"/>
                <a:gd name="T43" fmla="*/ 734 h 744"/>
                <a:gd name="T44" fmla="*/ 1394 w 1486"/>
                <a:gd name="T45" fmla="*/ 729 h 744"/>
                <a:gd name="T46" fmla="*/ 1403 w 1486"/>
                <a:gd name="T47" fmla="*/ 724 h 744"/>
                <a:gd name="T48" fmla="*/ 1415 w 1486"/>
                <a:gd name="T49" fmla="*/ 716 h 744"/>
                <a:gd name="T50" fmla="*/ 1424 w 1486"/>
                <a:gd name="T51" fmla="*/ 710 h 744"/>
                <a:gd name="T52" fmla="*/ 1433 w 1486"/>
                <a:gd name="T53" fmla="*/ 703 h 744"/>
                <a:gd name="T54" fmla="*/ 1441 w 1486"/>
                <a:gd name="T55" fmla="*/ 695 h 744"/>
                <a:gd name="T56" fmla="*/ 1448 w 1486"/>
                <a:gd name="T57" fmla="*/ 687 h 744"/>
                <a:gd name="T58" fmla="*/ 1456 w 1486"/>
                <a:gd name="T59" fmla="*/ 678 h 744"/>
                <a:gd name="T60" fmla="*/ 1460 w 1486"/>
                <a:gd name="T61" fmla="*/ 671 h 744"/>
                <a:gd name="T62" fmla="*/ 1482 w 1486"/>
                <a:gd name="T63" fmla="*/ 619 h 744"/>
                <a:gd name="T64" fmla="*/ 1484 w 1486"/>
                <a:gd name="T65" fmla="*/ 612 h 744"/>
                <a:gd name="T66" fmla="*/ 1485 w 1486"/>
                <a:gd name="T67" fmla="*/ 605 h 744"/>
                <a:gd name="T68" fmla="*/ 1278 w 1486"/>
                <a:gd name="T69" fmla="*/ 431 h 744"/>
                <a:gd name="T70" fmla="*/ 1125 w 1486"/>
                <a:gd name="T71" fmla="*/ 329 h 744"/>
                <a:gd name="T72" fmla="*/ 1008 w 1486"/>
                <a:gd name="T73" fmla="*/ 265 h 744"/>
                <a:gd name="T74" fmla="*/ 863 w 1486"/>
                <a:gd name="T75" fmla="*/ 166 h 744"/>
                <a:gd name="T76" fmla="*/ 475 w 1486"/>
                <a:gd name="T77" fmla="*/ 53 h 744"/>
                <a:gd name="T78" fmla="*/ 312 w 1486"/>
                <a:gd name="T79" fmla="*/ 62 h 744"/>
                <a:gd name="T80" fmla="*/ 218 w 1486"/>
                <a:gd name="T81" fmla="*/ 140 h 744"/>
                <a:gd name="T82" fmla="*/ 164 w 1486"/>
                <a:gd name="T83" fmla="*/ 249 h 744"/>
                <a:gd name="T84" fmla="*/ 87 w 1486"/>
                <a:gd name="T85" fmla="*/ 441 h 744"/>
                <a:gd name="T86" fmla="*/ 1093 w 1486"/>
                <a:gd name="T87" fmla="*/ 400 h 744"/>
                <a:gd name="T88" fmla="*/ 1092 w 1486"/>
                <a:gd name="T89" fmla="*/ 393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6" h="744">
                  <a:moveTo>
                    <a:pt x="2" y="605"/>
                  </a:moveTo>
                  <a:cubicBezTo>
                    <a:pt x="2" y="605"/>
                    <a:pt x="2" y="605"/>
                    <a:pt x="2" y="605"/>
                  </a:cubicBezTo>
                  <a:cubicBezTo>
                    <a:pt x="2" y="605"/>
                    <a:pt x="2" y="605"/>
                    <a:pt x="2" y="605"/>
                  </a:cubicBezTo>
                  <a:cubicBezTo>
                    <a:pt x="2" y="607"/>
                    <a:pt x="2" y="609"/>
                    <a:pt x="3" y="612"/>
                  </a:cubicBezTo>
                  <a:cubicBezTo>
                    <a:pt x="3" y="612"/>
                    <a:pt x="3" y="612"/>
                    <a:pt x="3" y="612"/>
                  </a:cubicBezTo>
                  <a:cubicBezTo>
                    <a:pt x="3" y="614"/>
                    <a:pt x="4" y="617"/>
                    <a:pt x="4" y="619"/>
                  </a:cubicBezTo>
                  <a:cubicBezTo>
                    <a:pt x="4" y="619"/>
                    <a:pt x="4" y="619"/>
                    <a:pt x="4" y="619"/>
                  </a:cubicBezTo>
                  <a:cubicBezTo>
                    <a:pt x="5" y="622"/>
                    <a:pt x="6" y="624"/>
                    <a:pt x="6" y="626"/>
                  </a:cubicBezTo>
                  <a:cubicBezTo>
                    <a:pt x="6" y="626"/>
                    <a:pt x="6" y="626"/>
                    <a:pt x="6" y="626"/>
                  </a:cubicBezTo>
                  <a:cubicBezTo>
                    <a:pt x="11" y="642"/>
                    <a:pt x="17" y="657"/>
                    <a:pt x="26" y="671"/>
                  </a:cubicBezTo>
                  <a:cubicBezTo>
                    <a:pt x="26" y="671"/>
                    <a:pt x="27" y="671"/>
                    <a:pt x="27" y="672"/>
                  </a:cubicBezTo>
                  <a:cubicBezTo>
                    <a:pt x="28" y="673"/>
                    <a:pt x="29" y="675"/>
                    <a:pt x="30" y="676"/>
                  </a:cubicBezTo>
                  <a:cubicBezTo>
                    <a:pt x="30" y="677"/>
                    <a:pt x="31" y="677"/>
                    <a:pt x="31" y="678"/>
                  </a:cubicBezTo>
                  <a:cubicBezTo>
                    <a:pt x="32" y="679"/>
                    <a:pt x="33" y="681"/>
                    <a:pt x="34" y="682"/>
                  </a:cubicBezTo>
                  <a:cubicBezTo>
                    <a:pt x="35" y="682"/>
                    <a:pt x="35" y="683"/>
                    <a:pt x="36" y="684"/>
                  </a:cubicBezTo>
                  <a:cubicBezTo>
                    <a:pt x="37" y="685"/>
                    <a:pt x="38" y="686"/>
                    <a:pt x="39" y="687"/>
                  </a:cubicBezTo>
                  <a:cubicBezTo>
                    <a:pt x="39" y="688"/>
                    <a:pt x="40" y="689"/>
                    <a:pt x="41" y="690"/>
                  </a:cubicBezTo>
                  <a:cubicBezTo>
                    <a:pt x="41" y="691"/>
                    <a:pt x="42" y="692"/>
                    <a:pt x="43" y="693"/>
                  </a:cubicBezTo>
                  <a:cubicBezTo>
                    <a:pt x="44" y="693"/>
                    <a:pt x="45" y="694"/>
                    <a:pt x="46" y="695"/>
                  </a:cubicBezTo>
                  <a:cubicBezTo>
                    <a:pt x="47" y="696"/>
                    <a:pt x="48" y="697"/>
                    <a:pt x="48" y="698"/>
                  </a:cubicBezTo>
                  <a:cubicBezTo>
                    <a:pt x="49" y="699"/>
                    <a:pt x="50" y="699"/>
                    <a:pt x="51" y="700"/>
                  </a:cubicBezTo>
                  <a:cubicBezTo>
                    <a:pt x="52" y="701"/>
                    <a:pt x="53" y="702"/>
                    <a:pt x="54" y="703"/>
                  </a:cubicBezTo>
                  <a:cubicBezTo>
                    <a:pt x="55" y="704"/>
                    <a:pt x="56" y="705"/>
                    <a:pt x="57" y="705"/>
                  </a:cubicBezTo>
                  <a:cubicBezTo>
                    <a:pt x="58" y="706"/>
                    <a:pt x="58" y="707"/>
                    <a:pt x="59" y="708"/>
                  </a:cubicBezTo>
                  <a:cubicBezTo>
                    <a:pt x="60" y="709"/>
                    <a:pt x="62" y="709"/>
                    <a:pt x="63" y="710"/>
                  </a:cubicBezTo>
                  <a:cubicBezTo>
                    <a:pt x="64" y="711"/>
                    <a:pt x="64" y="712"/>
                    <a:pt x="65" y="712"/>
                  </a:cubicBezTo>
                  <a:cubicBezTo>
                    <a:pt x="67" y="713"/>
                    <a:pt x="68" y="714"/>
                    <a:pt x="70" y="715"/>
                  </a:cubicBezTo>
                  <a:cubicBezTo>
                    <a:pt x="70" y="716"/>
                    <a:pt x="71" y="716"/>
                    <a:pt x="71" y="716"/>
                  </a:cubicBezTo>
                  <a:cubicBezTo>
                    <a:pt x="73" y="718"/>
                    <a:pt x="75" y="719"/>
                    <a:pt x="77" y="720"/>
                  </a:cubicBezTo>
                  <a:cubicBezTo>
                    <a:pt x="78" y="721"/>
                    <a:pt x="78" y="721"/>
                    <a:pt x="78" y="721"/>
                  </a:cubicBezTo>
                  <a:cubicBezTo>
                    <a:pt x="80" y="722"/>
                    <a:pt x="82" y="723"/>
                    <a:pt x="84" y="724"/>
                  </a:cubicBezTo>
                  <a:cubicBezTo>
                    <a:pt x="85" y="725"/>
                    <a:pt x="85" y="725"/>
                    <a:pt x="86" y="725"/>
                  </a:cubicBezTo>
                  <a:cubicBezTo>
                    <a:pt x="87" y="726"/>
                    <a:pt x="89" y="727"/>
                    <a:pt x="91" y="728"/>
                  </a:cubicBezTo>
                  <a:cubicBezTo>
                    <a:pt x="91" y="728"/>
                    <a:pt x="92" y="728"/>
                    <a:pt x="93" y="729"/>
                  </a:cubicBezTo>
                  <a:cubicBezTo>
                    <a:pt x="94" y="729"/>
                    <a:pt x="96" y="730"/>
                    <a:pt x="97" y="731"/>
                  </a:cubicBezTo>
                  <a:cubicBezTo>
                    <a:pt x="98" y="731"/>
                    <a:pt x="99" y="731"/>
                    <a:pt x="100" y="732"/>
                  </a:cubicBezTo>
                  <a:cubicBezTo>
                    <a:pt x="101" y="732"/>
                    <a:pt x="103" y="733"/>
                    <a:pt x="104" y="734"/>
                  </a:cubicBezTo>
                  <a:cubicBezTo>
                    <a:pt x="105" y="734"/>
                    <a:pt x="106" y="734"/>
                    <a:pt x="107" y="734"/>
                  </a:cubicBezTo>
                  <a:cubicBezTo>
                    <a:pt x="109" y="735"/>
                    <a:pt x="110" y="736"/>
                    <a:pt x="112" y="736"/>
                  </a:cubicBezTo>
                  <a:cubicBezTo>
                    <a:pt x="113" y="736"/>
                    <a:pt x="113" y="737"/>
                    <a:pt x="114" y="737"/>
                  </a:cubicBezTo>
                  <a:cubicBezTo>
                    <a:pt x="116" y="737"/>
                    <a:pt x="117" y="738"/>
                    <a:pt x="119" y="738"/>
                  </a:cubicBezTo>
                  <a:cubicBezTo>
                    <a:pt x="120" y="738"/>
                    <a:pt x="121" y="739"/>
                    <a:pt x="122" y="739"/>
                  </a:cubicBezTo>
                  <a:cubicBezTo>
                    <a:pt x="123" y="739"/>
                    <a:pt x="125" y="740"/>
                    <a:pt x="126" y="740"/>
                  </a:cubicBezTo>
                  <a:cubicBezTo>
                    <a:pt x="127" y="740"/>
                    <a:pt x="128" y="740"/>
                    <a:pt x="129" y="741"/>
                  </a:cubicBezTo>
                  <a:cubicBezTo>
                    <a:pt x="131" y="741"/>
                    <a:pt x="133" y="741"/>
                    <a:pt x="134" y="741"/>
                  </a:cubicBezTo>
                  <a:cubicBezTo>
                    <a:pt x="135" y="742"/>
                    <a:pt x="136" y="742"/>
                    <a:pt x="137" y="742"/>
                  </a:cubicBezTo>
                  <a:cubicBezTo>
                    <a:pt x="139" y="742"/>
                    <a:pt x="140" y="742"/>
                    <a:pt x="142" y="743"/>
                  </a:cubicBezTo>
                  <a:cubicBezTo>
                    <a:pt x="143" y="743"/>
                    <a:pt x="144" y="743"/>
                    <a:pt x="145" y="743"/>
                  </a:cubicBezTo>
                  <a:cubicBezTo>
                    <a:pt x="147" y="743"/>
                    <a:pt x="148" y="743"/>
                    <a:pt x="150" y="743"/>
                  </a:cubicBezTo>
                  <a:cubicBezTo>
                    <a:pt x="151" y="743"/>
                    <a:pt x="152" y="743"/>
                    <a:pt x="153" y="743"/>
                  </a:cubicBezTo>
                  <a:cubicBezTo>
                    <a:pt x="155" y="744"/>
                    <a:pt x="158" y="744"/>
                    <a:pt x="161" y="744"/>
                  </a:cubicBezTo>
                  <a:cubicBezTo>
                    <a:pt x="1326" y="744"/>
                    <a:pt x="1326" y="744"/>
                    <a:pt x="1326" y="744"/>
                  </a:cubicBezTo>
                  <a:cubicBezTo>
                    <a:pt x="1329" y="744"/>
                    <a:pt x="1331" y="744"/>
                    <a:pt x="1334" y="743"/>
                  </a:cubicBezTo>
                  <a:cubicBezTo>
                    <a:pt x="1335" y="743"/>
                    <a:pt x="1336" y="743"/>
                    <a:pt x="1336" y="743"/>
                  </a:cubicBezTo>
                  <a:cubicBezTo>
                    <a:pt x="1338" y="743"/>
                    <a:pt x="1340" y="743"/>
                    <a:pt x="1342" y="743"/>
                  </a:cubicBezTo>
                  <a:cubicBezTo>
                    <a:pt x="1343" y="743"/>
                    <a:pt x="1344" y="743"/>
                    <a:pt x="1345" y="743"/>
                  </a:cubicBezTo>
                  <a:cubicBezTo>
                    <a:pt x="1346" y="742"/>
                    <a:pt x="1348" y="742"/>
                    <a:pt x="1350" y="742"/>
                  </a:cubicBezTo>
                  <a:cubicBezTo>
                    <a:pt x="1351" y="742"/>
                    <a:pt x="1352" y="742"/>
                    <a:pt x="1353" y="741"/>
                  </a:cubicBezTo>
                  <a:cubicBezTo>
                    <a:pt x="1354" y="741"/>
                    <a:pt x="1356" y="741"/>
                    <a:pt x="1357" y="741"/>
                  </a:cubicBezTo>
                  <a:cubicBezTo>
                    <a:pt x="1358" y="740"/>
                    <a:pt x="1359" y="740"/>
                    <a:pt x="1360" y="740"/>
                  </a:cubicBezTo>
                  <a:cubicBezTo>
                    <a:pt x="1362" y="740"/>
                    <a:pt x="1363" y="739"/>
                    <a:pt x="1365" y="739"/>
                  </a:cubicBezTo>
                  <a:cubicBezTo>
                    <a:pt x="1366" y="739"/>
                    <a:pt x="1367" y="738"/>
                    <a:pt x="1368" y="738"/>
                  </a:cubicBezTo>
                  <a:cubicBezTo>
                    <a:pt x="1369" y="738"/>
                    <a:pt x="1371" y="737"/>
                    <a:pt x="1372" y="737"/>
                  </a:cubicBezTo>
                  <a:cubicBezTo>
                    <a:pt x="1373" y="737"/>
                    <a:pt x="1374" y="736"/>
                    <a:pt x="1375" y="736"/>
                  </a:cubicBezTo>
                  <a:cubicBezTo>
                    <a:pt x="1377" y="736"/>
                    <a:pt x="1378" y="735"/>
                    <a:pt x="1380" y="735"/>
                  </a:cubicBezTo>
                  <a:cubicBezTo>
                    <a:pt x="1380" y="734"/>
                    <a:pt x="1381" y="734"/>
                    <a:pt x="1382" y="734"/>
                  </a:cubicBezTo>
                  <a:cubicBezTo>
                    <a:pt x="1384" y="733"/>
                    <a:pt x="1385" y="732"/>
                    <a:pt x="1387" y="732"/>
                  </a:cubicBezTo>
                  <a:cubicBezTo>
                    <a:pt x="1388" y="731"/>
                    <a:pt x="1388" y="731"/>
                    <a:pt x="1389" y="731"/>
                  </a:cubicBezTo>
                  <a:cubicBezTo>
                    <a:pt x="1391" y="730"/>
                    <a:pt x="1392" y="729"/>
                    <a:pt x="1394" y="729"/>
                  </a:cubicBezTo>
                  <a:cubicBezTo>
                    <a:pt x="1394" y="728"/>
                    <a:pt x="1395" y="728"/>
                    <a:pt x="1396" y="728"/>
                  </a:cubicBezTo>
                  <a:cubicBezTo>
                    <a:pt x="1398" y="727"/>
                    <a:pt x="1399" y="726"/>
                    <a:pt x="1401" y="725"/>
                  </a:cubicBezTo>
                  <a:cubicBezTo>
                    <a:pt x="1401" y="725"/>
                    <a:pt x="1402" y="725"/>
                    <a:pt x="1403" y="724"/>
                  </a:cubicBezTo>
                  <a:cubicBezTo>
                    <a:pt x="1405" y="723"/>
                    <a:pt x="1406" y="722"/>
                    <a:pt x="1408" y="721"/>
                  </a:cubicBezTo>
                  <a:cubicBezTo>
                    <a:pt x="1408" y="721"/>
                    <a:pt x="1409" y="721"/>
                    <a:pt x="1409" y="720"/>
                  </a:cubicBezTo>
                  <a:cubicBezTo>
                    <a:pt x="1411" y="719"/>
                    <a:pt x="1413" y="718"/>
                    <a:pt x="1415" y="716"/>
                  </a:cubicBezTo>
                  <a:cubicBezTo>
                    <a:pt x="1416" y="716"/>
                    <a:pt x="1417" y="715"/>
                    <a:pt x="1418" y="715"/>
                  </a:cubicBezTo>
                  <a:cubicBezTo>
                    <a:pt x="1419" y="714"/>
                    <a:pt x="1420" y="713"/>
                    <a:pt x="1421" y="712"/>
                  </a:cubicBezTo>
                  <a:cubicBezTo>
                    <a:pt x="1422" y="711"/>
                    <a:pt x="1423" y="711"/>
                    <a:pt x="1424" y="710"/>
                  </a:cubicBezTo>
                  <a:cubicBezTo>
                    <a:pt x="1425" y="709"/>
                    <a:pt x="1426" y="708"/>
                    <a:pt x="1427" y="708"/>
                  </a:cubicBezTo>
                  <a:cubicBezTo>
                    <a:pt x="1428" y="707"/>
                    <a:pt x="1429" y="706"/>
                    <a:pt x="1430" y="705"/>
                  </a:cubicBezTo>
                  <a:cubicBezTo>
                    <a:pt x="1431" y="704"/>
                    <a:pt x="1432" y="704"/>
                    <a:pt x="1433" y="703"/>
                  </a:cubicBezTo>
                  <a:cubicBezTo>
                    <a:pt x="1434" y="702"/>
                    <a:pt x="1435" y="701"/>
                    <a:pt x="1436" y="700"/>
                  </a:cubicBezTo>
                  <a:cubicBezTo>
                    <a:pt x="1437" y="699"/>
                    <a:pt x="1437" y="699"/>
                    <a:pt x="1438" y="698"/>
                  </a:cubicBezTo>
                  <a:cubicBezTo>
                    <a:pt x="1439" y="697"/>
                    <a:pt x="1440" y="696"/>
                    <a:pt x="1441" y="695"/>
                  </a:cubicBezTo>
                  <a:cubicBezTo>
                    <a:pt x="1442" y="694"/>
                    <a:pt x="1442" y="693"/>
                    <a:pt x="1443" y="693"/>
                  </a:cubicBezTo>
                  <a:cubicBezTo>
                    <a:pt x="1444" y="692"/>
                    <a:pt x="1445" y="691"/>
                    <a:pt x="1446" y="689"/>
                  </a:cubicBezTo>
                  <a:cubicBezTo>
                    <a:pt x="1447" y="689"/>
                    <a:pt x="1447" y="688"/>
                    <a:pt x="1448" y="687"/>
                  </a:cubicBezTo>
                  <a:cubicBezTo>
                    <a:pt x="1449" y="686"/>
                    <a:pt x="1450" y="685"/>
                    <a:pt x="1451" y="684"/>
                  </a:cubicBezTo>
                  <a:cubicBezTo>
                    <a:pt x="1451" y="683"/>
                    <a:pt x="1452" y="683"/>
                    <a:pt x="1452" y="682"/>
                  </a:cubicBezTo>
                  <a:cubicBezTo>
                    <a:pt x="1453" y="681"/>
                    <a:pt x="1455" y="679"/>
                    <a:pt x="1456" y="678"/>
                  </a:cubicBezTo>
                  <a:cubicBezTo>
                    <a:pt x="1456" y="677"/>
                    <a:pt x="1456" y="677"/>
                    <a:pt x="1457" y="676"/>
                  </a:cubicBezTo>
                  <a:cubicBezTo>
                    <a:pt x="1458" y="675"/>
                    <a:pt x="1459" y="673"/>
                    <a:pt x="1460" y="672"/>
                  </a:cubicBezTo>
                  <a:cubicBezTo>
                    <a:pt x="1460" y="671"/>
                    <a:pt x="1460" y="671"/>
                    <a:pt x="1460" y="671"/>
                  </a:cubicBezTo>
                  <a:cubicBezTo>
                    <a:pt x="1469" y="657"/>
                    <a:pt x="1476" y="642"/>
                    <a:pt x="1480" y="626"/>
                  </a:cubicBezTo>
                  <a:cubicBezTo>
                    <a:pt x="1480" y="626"/>
                    <a:pt x="1481" y="626"/>
                    <a:pt x="1481" y="626"/>
                  </a:cubicBezTo>
                  <a:cubicBezTo>
                    <a:pt x="1481" y="624"/>
                    <a:pt x="1482" y="622"/>
                    <a:pt x="1482" y="619"/>
                  </a:cubicBezTo>
                  <a:cubicBezTo>
                    <a:pt x="1482" y="619"/>
                    <a:pt x="1482" y="619"/>
                    <a:pt x="1482" y="619"/>
                  </a:cubicBezTo>
                  <a:cubicBezTo>
                    <a:pt x="1483" y="617"/>
                    <a:pt x="1483" y="614"/>
                    <a:pt x="1484" y="612"/>
                  </a:cubicBezTo>
                  <a:cubicBezTo>
                    <a:pt x="1484" y="612"/>
                    <a:pt x="1484" y="612"/>
                    <a:pt x="1484" y="612"/>
                  </a:cubicBezTo>
                  <a:cubicBezTo>
                    <a:pt x="1484" y="609"/>
                    <a:pt x="1485" y="607"/>
                    <a:pt x="1485" y="605"/>
                  </a:cubicBezTo>
                  <a:cubicBezTo>
                    <a:pt x="1485" y="605"/>
                    <a:pt x="1485" y="605"/>
                    <a:pt x="1485" y="605"/>
                  </a:cubicBezTo>
                  <a:cubicBezTo>
                    <a:pt x="1485" y="605"/>
                    <a:pt x="1485" y="605"/>
                    <a:pt x="1485" y="605"/>
                  </a:cubicBezTo>
                  <a:cubicBezTo>
                    <a:pt x="1486" y="598"/>
                    <a:pt x="1486" y="591"/>
                    <a:pt x="1486" y="583"/>
                  </a:cubicBezTo>
                  <a:cubicBezTo>
                    <a:pt x="1486" y="495"/>
                    <a:pt x="1415" y="423"/>
                    <a:pt x="1326" y="423"/>
                  </a:cubicBezTo>
                  <a:cubicBezTo>
                    <a:pt x="1309" y="423"/>
                    <a:pt x="1293" y="426"/>
                    <a:pt x="1278" y="431"/>
                  </a:cubicBezTo>
                  <a:cubicBezTo>
                    <a:pt x="1282" y="421"/>
                    <a:pt x="1283" y="411"/>
                    <a:pt x="1283" y="400"/>
                  </a:cubicBezTo>
                  <a:cubicBezTo>
                    <a:pt x="1283" y="347"/>
                    <a:pt x="1241" y="305"/>
                    <a:pt x="1188" y="305"/>
                  </a:cubicBezTo>
                  <a:cubicBezTo>
                    <a:pt x="1164" y="305"/>
                    <a:pt x="1142" y="314"/>
                    <a:pt x="1125" y="329"/>
                  </a:cubicBezTo>
                  <a:cubicBezTo>
                    <a:pt x="1123" y="293"/>
                    <a:pt x="1093" y="265"/>
                    <a:pt x="1056" y="265"/>
                  </a:cubicBezTo>
                  <a:cubicBezTo>
                    <a:pt x="1036" y="265"/>
                    <a:pt x="1017" y="274"/>
                    <a:pt x="1005" y="289"/>
                  </a:cubicBezTo>
                  <a:cubicBezTo>
                    <a:pt x="1006" y="281"/>
                    <a:pt x="1008" y="273"/>
                    <a:pt x="1008" y="265"/>
                  </a:cubicBezTo>
                  <a:cubicBezTo>
                    <a:pt x="1008" y="213"/>
                    <a:pt x="965" y="170"/>
                    <a:pt x="912" y="170"/>
                  </a:cubicBezTo>
                  <a:cubicBezTo>
                    <a:pt x="894" y="170"/>
                    <a:pt x="877" y="175"/>
                    <a:pt x="862" y="185"/>
                  </a:cubicBezTo>
                  <a:cubicBezTo>
                    <a:pt x="863" y="179"/>
                    <a:pt x="863" y="173"/>
                    <a:pt x="863" y="166"/>
                  </a:cubicBezTo>
                  <a:cubicBezTo>
                    <a:pt x="863" y="81"/>
                    <a:pt x="794" y="13"/>
                    <a:pt x="709" y="13"/>
                  </a:cubicBezTo>
                  <a:cubicBezTo>
                    <a:pt x="652" y="13"/>
                    <a:pt x="602" y="44"/>
                    <a:pt x="575" y="90"/>
                  </a:cubicBezTo>
                  <a:cubicBezTo>
                    <a:pt x="548" y="67"/>
                    <a:pt x="513" y="53"/>
                    <a:pt x="475" y="53"/>
                  </a:cubicBezTo>
                  <a:cubicBezTo>
                    <a:pt x="461" y="53"/>
                    <a:pt x="449" y="54"/>
                    <a:pt x="437" y="57"/>
                  </a:cubicBezTo>
                  <a:cubicBezTo>
                    <a:pt x="434" y="25"/>
                    <a:pt x="407" y="0"/>
                    <a:pt x="375" y="0"/>
                  </a:cubicBezTo>
                  <a:cubicBezTo>
                    <a:pt x="340" y="0"/>
                    <a:pt x="312" y="28"/>
                    <a:pt x="312" y="62"/>
                  </a:cubicBezTo>
                  <a:cubicBezTo>
                    <a:pt x="312" y="63"/>
                    <a:pt x="312" y="63"/>
                    <a:pt x="312" y="64"/>
                  </a:cubicBezTo>
                  <a:cubicBezTo>
                    <a:pt x="307" y="63"/>
                    <a:pt x="302" y="62"/>
                    <a:pt x="296" y="62"/>
                  </a:cubicBezTo>
                  <a:cubicBezTo>
                    <a:pt x="253" y="62"/>
                    <a:pt x="218" y="97"/>
                    <a:pt x="218" y="140"/>
                  </a:cubicBezTo>
                  <a:cubicBezTo>
                    <a:pt x="218" y="141"/>
                    <a:pt x="218" y="141"/>
                    <a:pt x="218" y="141"/>
                  </a:cubicBezTo>
                  <a:cubicBezTo>
                    <a:pt x="182" y="147"/>
                    <a:pt x="155" y="177"/>
                    <a:pt x="155" y="214"/>
                  </a:cubicBezTo>
                  <a:cubicBezTo>
                    <a:pt x="155" y="227"/>
                    <a:pt x="158" y="239"/>
                    <a:pt x="164" y="249"/>
                  </a:cubicBezTo>
                  <a:cubicBezTo>
                    <a:pt x="158" y="248"/>
                    <a:pt x="152" y="248"/>
                    <a:pt x="146" y="248"/>
                  </a:cubicBezTo>
                  <a:cubicBezTo>
                    <a:pt x="88" y="248"/>
                    <a:pt x="40" y="295"/>
                    <a:pt x="40" y="353"/>
                  </a:cubicBezTo>
                  <a:cubicBezTo>
                    <a:pt x="40" y="390"/>
                    <a:pt x="59" y="422"/>
                    <a:pt x="87" y="441"/>
                  </a:cubicBezTo>
                  <a:cubicBezTo>
                    <a:pt x="36" y="468"/>
                    <a:pt x="0" y="522"/>
                    <a:pt x="0" y="583"/>
                  </a:cubicBezTo>
                  <a:cubicBezTo>
                    <a:pt x="0" y="591"/>
                    <a:pt x="1" y="598"/>
                    <a:pt x="2" y="605"/>
                  </a:cubicBezTo>
                  <a:close/>
                  <a:moveTo>
                    <a:pt x="1093" y="400"/>
                  </a:moveTo>
                  <a:cubicBezTo>
                    <a:pt x="1093" y="401"/>
                    <a:pt x="1093" y="402"/>
                    <a:pt x="1093" y="403"/>
                  </a:cubicBezTo>
                  <a:cubicBezTo>
                    <a:pt x="1093" y="403"/>
                    <a:pt x="1093" y="403"/>
                    <a:pt x="1093" y="403"/>
                  </a:cubicBezTo>
                  <a:cubicBezTo>
                    <a:pt x="1093" y="399"/>
                    <a:pt x="1092" y="396"/>
                    <a:pt x="1092" y="393"/>
                  </a:cubicBezTo>
                  <a:cubicBezTo>
                    <a:pt x="1092" y="392"/>
                    <a:pt x="1093" y="392"/>
                    <a:pt x="1093" y="392"/>
                  </a:cubicBezTo>
                  <a:cubicBezTo>
                    <a:pt x="1093" y="394"/>
                    <a:pt x="1093" y="397"/>
                    <a:pt x="1093" y="4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10" name="Group 109"/>
            <p:cNvGrpSpPr/>
            <p:nvPr/>
          </p:nvGrpSpPr>
          <p:grpSpPr>
            <a:xfrm>
              <a:off x="6823686" y="2380385"/>
              <a:ext cx="766152" cy="674251"/>
              <a:chOff x="8467517" y="2808288"/>
              <a:chExt cx="1296988" cy="1141412"/>
            </a:xfrm>
            <a:solidFill>
              <a:schemeClr val="accent1"/>
            </a:solidFill>
          </p:grpSpPr>
          <p:sp>
            <p:nvSpPr>
              <p:cNvPr id="91" name="Rectangle 5"/>
              <p:cNvSpPr>
                <a:spLocks noChangeArrowheads="1"/>
              </p:cNvSpPr>
              <p:nvPr/>
            </p:nvSpPr>
            <p:spPr bwMode="auto">
              <a:xfrm>
                <a:off x="8467517" y="3394075"/>
                <a:ext cx="295275" cy="414338"/>
              </a:xfrm>
              <a:prstGeom prst="rect">
                <a:avLst/>
              </a:prstGeom>
              <a:grp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6"/>
              <p:cNvSpPr>
                <a:spLocks noChangeArrowheads="1"/>
              </p:cNvSpPr>
              <p:nvPr/>
            </p:nvSpPr>
            <p:spPr bwMode="auto">
              <a:xfrm>
                <a:off x="8467517" y="3838575"/>
                <a:ext cx="1296988" cy="111125"/>
              </a:xfrm>
              <a:prstGeom prst="rect">
                <a:avLst/>
              </a:prstGeom>
              <a:grp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7"/>
              <p:cNvSpPr>
                <a:spLocks noChangeArrowheads="1"/>
              </p:cNvSpPr>
              <p:nvPr/>
            </p:nvSpPr>
            <p:spPr bwMode="auto">
              <a:xfrm>
                <a:off x="8800892" y="3222625"/>
                <a:ext cx="295275" cy="585788"/>
              </a:xfrm>
              <a:prstGeom prst="rect">
                <a:avLst/>
              </a:prstGeom>
              <a:grp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8"/>
              <p:cNvSpPr>
                <a:spLocks noChangeArrowheads="1"/>
              </p:cNvSpPr>
              <p:nvPr/>
            </p:nvSpPr>
            <p:spPr bwMode="auto">
              <a:xfrm>
                <a:off x="9135855" y="3051175"/>
                <a:ext cx="295275" cy="757238"/>
              </a:xfrm>
              <a:prstGeom prst="rect">
                <a:avLst/>
              </a:prstGeom>
              <a:grp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9"/>
              <p:cNvSpPr>
                <a:spLocks noChangeArrowheads="1"/>
              </p:cNvSpPr>
              <p:nvPr/>
            </p:nvSpPr>
            <p:spPr bwMode="auto">
              <a:xfrm>
                <a:off x="9469230" y="2808288"/>
                <a:ext cx="295275" cy="1000125"/>
              </a:xfrm>
              <a:prstGeom prst="rect">
                <a:avLst/>
              </a:prstGeom>
              <a:grp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1" name="Freeform 37"/>
            <p:cNvSpPr>
              <a:spLocks noEditPoints="1"/>
            </p:cNvSpPr>
            <p:nvPr/>
          </p:nvSpPr>
          <p:spPr bwMode="auto">
            <a:xfrm>
              <a:off x="7714516" y="2580177"/>
              <a:ext cx="369238" cy="314326"/>
            </a:xfrm>
            <a:custGeom>
              <a:avLst/>
              <a:gdLst>
                <a:gd name="T0" fmla="*/ 108 w 216"/>
                <a:gd name="T1" fmla="*/ 27 h 185"/>
                <a:gd name="T2" fmla="*/ 113 w 216"/>
                <a:gd name="T3" fmla="*/ 22 h 185"/>
                <a:gd name="T4" fmla="*/ 194 w 216"/>
                <a:gd name="T5" fmla="*/ 24 h 185"/>
                <a:gd name="T6" fmla="*/ 193 w 216"/>
                <a:gd name="T7" fmla="*/ 104 h 185"/>
                <a:gd name="T8" fmla="*/ 130 w 216"/>
                <a:gd name="T9" fmla="*/ 167 h 185"/>
                <a:gd name="T10" fmla="*/ 119 w 216"/>
                <a:gd name="T11" fmla="*/ 178 h 185"/>
                <a:gd name="T12" fmla="*/ 96 w 216"/>
                <a:gd name="T13" fmla="*/ 178 h 185"/>
                <a:gd name="T14" fmla="*/ 21 w 216"/>
                <a:gd name="T15" fmla="*/ 102 h 185"/>
                <a:gd name="T16" fmla="*/ 22 w 216"/>
                <a:gd name="T17" fmla="*/ 24 h 185"/>
                <a:gd name="T18" fmla="*/ 101 w 216"/>
                <a:gd name="T19" fmla="*/ 20 h 185"/>
                <a:gd name="T20" fmla="*/ 108 w 216"/>
                <a:gd name="T21" fmla="*/ 27 h 185"/>
                <a:gd name="T22" fmla="*/ 108 w 216"/>
                <a:gd name="T23" fmla="*/ 143 h 185"/>
                <a:gd name="T24" fmla="*/ 171 w 216"/>
                <a:gd name="T25" fmla="*/ 80 h 185"/>
                <a:gd name="T26" fmla="*/ 170 w 216"/>
                <a:gd name="T27" fmla="*/ 46 h 185"/>
                <a:gd name="T28" fmla="*/ 135 w 216"/>
                <a:gd name="T29" fmla="*/ 46 h 185"/>
                <a:gd name="T30" fmla="*/ 122 w 216"/>
                <a:gd name="T31" fmla="*/ 59 h 185"/>
                <a:gd name="T32" fmla="*/ 95 w 216"/>
                <a:gd name="T33" fmla="*/ 59 h 185"/>
                <a:gd name="T34" fmla="*/ 80 w 216"/>
                <a:gd name="T35" fmla="*/ 45 h 185"/>
                <a:gd name="T36" fmla="*/ 46 w 216"/>
                <a:gd name="T37" fmla="*/ 46 h 185"/>
                <a:gd name="T38" fmla="*/ 45 w 216"/>
                <a:gd name="T39" fmla="*/ 80 h 185"/>
                <a:gd name="T40" fmla="*/ 108 w 216"/>
                <a:gd name="T4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185">
                  <a:moveTo>
                    <a:pt x="108" y="27"/>
                  </a:moveTo>
                  <a:cubicBezTo>
                    <a:pt x="110" y="25"/>
                    <a:pt x="112" y="23"/>
                    <a:pt x="113" y="22"/>
                  </a:cubicBezTo>
                  <a:cubicBezTo>
                    <a:pt x="137" y="0"/>
                    <a:pt x="172" y="1"/>
                    <a:pt x="194" y="24"/>
                  </a:cubicBezTo>
                  <a:cubicBezTo>
                    <a:pt x="216" y="46"/>
                    <a:pt x="215" y="82"/>
                    <a:pt x="193" y="104"/>
                  </a:cubicBezTo>
                  <a:cubicBezTo>
                    <a:pt x="172" y="126"/>
                    <a:pt x="151" y="146"/>
                    <a:pt x="130" y="167"/>
                  </a:cubicBezTo>
                  <a:cubicBezTo>
                    <a:pt x="127" y="171"/>
                    <a:pt x="123" y="175"/>
                    <a:pt x="119" y="178"/>
                  </a:cubicBezTo>
                  <a:cubicBezTo>
                    <a:pt x="112" y="185"/>
                    <a:pt x="103" y="185"/>
                    <a:pt x="96" y="178"/>
                  </a:cubicBezTo>
                  <a:cubicBezTo>
                    <a:pt x="71" y="153"/>
                    <a:pt x="45" y="128"/>
                    <a:pt x="21" y="102"/>
                  </a:cubicBezTo>
                  <a:cubicBezTo>
                    <a:pt x="0" y="80"/>
                    <a:pt x="1" y="45"/>
                    <a:pt x="22" y="24"/>
                  </a:cubicBezTo>
                  <a:cubicBezTo>
                    <a:pt x="43" y="2"/>
                    <a:pt x="78" y="1"/>
                    <a:pt x="101" y="20"/>
                  </a:cubicBezTo>
                  <a:cubicBezTo>
                    <a:pt x="103" y="22"/>
                    <a:pt x="105" y="24"/>
                    <a:pt x="108" y="27"/>
                  </a:cubicBezTo>
                  <a:close/>
                  <a:moveTo>
                    <a:pt x="108" y="143"/>
                  </a:moveTo>
                  <a:cubicBezTo>
                    <a:pt x="129" y="122"/>
                    <a:pt x="150" y="102"/>
                    <a:pt x="171" y="80"/>
                  </a:cubicBezTo>
                  <a:cubicBezTo>
                    <a:pt x="181" y="70"/>
                    <a:pt x="180" y="55"/>
                    <a:pt x="170" y="46"/>
                  </a:cubicBezTo>
                  <a:cubicBezTo>
                    <a:pt x="160" y="37"/>
                    <a:pt x="145" y="36"/>
                    <a:pt x="135" y="46"/>
                  </a:cubicBezTo>
                  <a:cubicBezTo>
                    <a:pt x="130" y="50"/>
                    <a:pt x="126" y="55"/>
                    <a:pt x="122" y="59"/>
                  </a:cubicBezTo>
                  <a:cubicBezTo>
                    <a:pt x="112" y="68"/>
                    <a:pt x="104" y="68"/>
                    <a:pt x="95" y="59"/>
                  </a:cubicBezTo>
                  <a:cubicBezTo>
                    <a:pt x="90" y="55"/>
                    <a:pt x="85" y="50"/>
                    <a:pt x="80" y="45"/>
                  </a:cubicBezTo>
                  <a:cubicBezTo>
                    <a:pt x="70" y="36"/>
                    <a:pt x="55" y="36"/>
                    <a:pt x="46" y="46"/>
                  </a:cubicBezTo>
                  <a:cubicBezTo>
                    <a:pt x="36" y="55"/>
                    <a:pt x="35" y="70"/>
                    <a:pt x="45" y="80"/>
                  </a:cubicBezTo>
                  <a:cubicBezTo>
                    <a:pt x="65" y="101"/>
                    <a:pt x="87" y="122"/>
                    <a:pt x="108" y="1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38"/>
            <p:cNvSpPr>
              <a:spLocks noEditPoints="1"/>
            </p:cNvSpPr>
            <p:nvPr/>
          </p:nvSpPr>
          <p:spPr bwMode="auto">
            <a:xfrm>
              <a:off x="7912752" y="2777107"/>
              <a:ext cx="535129" cy="243655"/>
            </a:xfrm>
            <a:custGeom>
              <a:avLst/>
              <a:gdLst>
                <a:gd name="T0" fmla="*/ 262 w 262"/>
                <a:gd name="T1" fmla="*/ 118 h 119"/>
                <a:gd name="T2" fmla="*/ 131 w 262"/>
                <a:gd name="T3" fmla="*/ 0 h 119"/>
                <a:gd name="T4" fmla="*/ 0 w 262"/>
                <a:gd name="T5" fmla="*/ 118 h 119"/>
                <a:gd name="T6" fmla="*/ 0 w 262"/>
                <a:gd name="T7" fmla="*/ 119 h 119"/>
                <a:gd name="T8" fmla="*/ 0 w 262"/>
                <a:gd name="T9" fmla="*/ 119 h 119"/>
                <a:gd name="T10" fmla="*/ 1 w 262"/>
                <a:gd name="T11" fmla="*/ 119 h 119"/>
                <a:gd name="T12" fmla="*/ 1 w 262"/>
                <a:gd name="T13" fmla="*/ 119 h 119"/>
                <a:gd name="T14" fmla="*/ 66 w 262"/>
                <a:gd name="T15" fmla="*/ 83 h 119"/>
                <a:gd name="T16" fmla="*/ 90 w 262"/>
                <a:gd name="T17" fmla="*/ 93 h 119"/>
                <a:gd name="T18" fmla="*/ 65 w 262"/>
                <a:gd name="T19" fmla="*/ 118 h 119"/>
                <a:gd name="T20" fmla="*/ 65 w 262"/>
                <a:gd name="T21" fmla="*/ 119 h 119"/>
                <a:gd name="T22" fmla="*/ 66 w 262"/>
                <a:gd name="T23" fmla="*/ 119 h 119"/>
                <a:gd name="T24" fmla="*/ 66 w 262"/>
                <a:gd name="T25" fmla="*/ 119 h 119"/>
                <a:gd name="T26" fmla="*/ 66 w 262"/>
                <a:gd name="T27" fmla="*/ 119 h 119"/>
                <a:gd name="T28" fmla="*/ 98 w 262"/>
                <a:gd name="T29" fmla="*/ 98 h 119"/>
                <a:gd name="T30" fmla="*/ 130 w 262"/>
                <a:gd name="T31" fmla="*/ 119 h 119"/>
                <a:gd name="T32" fmla="*/ 130 w 262"/>
                <a:gd name="T33" fmla="*/ 119 h 119"/>
                <a:gd name="T34" fmla="*/ 131 w 262"/>
                <a:gd name="T35" fmla="*/ 119 h 119"/>
                <a:gd name="T36" fmla="*/ 131 w 262"/>
                <a:gd name="T37" fmla="*/ 119 h 119"/>
                <a:gd name="T38" fmla="*/ 131 w 262"/>
                <a:gd name="T39" fmla="*/ 119 h 119"/>
                <a:gd name="T40" fmla="*/ 131 w 262"/>
                <a:gd name="T41" fmla="*/ 119 h 119"/>
                <a:gd name="T42" fmla="*/ 131 w 262"/>
                <a:gd name="T43" fmla="*/ 119 h 119"/>
                <a:gd name="T44" fmla="*/ 131 w 262"/>
                <a:gd name="T45" fmla="*/ 119 h 119"/>
                <a:gd name="T46" fmla="*/ 131 w 262"/>
                <a:gd name="T47" fmla="*/ 119 h 119"/>
                <a:gd name="T48" fmla="*/ 131 w 262"/>
                <a:gd name="T49" fmla="*/ 119 h 119"/>
                <a:gd name="T50" fmla="*/ 131 w 262"/>
                <a:gd name="T51" fmla="*/ 119 h 119"/>
                <a:gd name="T52" fmla="*/ 164 w 262"/>
                <a:gd name="T53" fmla="*/ 98 h 119"/>
                <a:gd name="T54" fmla="*/ 196 w 262"/>
                <a:gd name="T55" fmla="*/ 119 h 119"/>
                <a:gd name="T56" fmla="*/ 196 w 262"/>
                <a:gd name="T57" fmla="*/ 119 h 119"/>
                <a:gd name="T58" fmla="*/ 196 w 262"/>
                <a:gd name="T59" fmla="*/ 119 h 119"/>
                <a:gd name="T60" fmla="*/ 197 w 262"/>
                <a:gd name="T61" fmla="*/ 119 h 119"/>
                <a:gd name="T62" fmla="*/ 197 w 262"/>
                <a:gd name="T63" fmla="*/ 118 h 119"/>
                <a:gd name="T64" fmla="*/ 172 w 262"/>
                <a:gd name="T65" fmla="*/ 93 h 119"/>
                <a:gd name="T66" fmla="*/ 196 w 262"/>
                <a:gd name="T67" fmla="*/ 83 h 119"/>
                <a:gd name="T68" fmla="*/ 261 w 262"/>
                <a:gd name="T69" fmla="*/ 119 h 119"/>
                <a:gd name="T70" fmla="*/ 261 w 262"/>
                <a:gd name="T71" fmla="*/ 119 h 119"/>
                <a:gd name="T72" fmla="*/ 261 w 262"/>
                <a:gd name="T73" fmla="*/ 119 h 119"/>
                <a:gd name="T74" fmla="*/ 262 w 262"/>
                <a:gd name="T75" fmla="*/ 119 h 119"/>
                <a:gd name="T76" fmla="*/ 262 w 262"/>
                <a:gd name="T77" fmla="*/ 118 h 119"/>
                <a:gd name="T78" fmla="*/ 131 w 262"/>
                <a:gd name="T79" fmla="*/ 20 h 119"/>
                <a:gd name="T80" fmla="*/ 161 w 262"/>
                <a:gd name="T81" fmla="*/ 32 h 119"/>
                <a:gd name="T82" fmla="*/ 131 w 262"/>
                <a:gd name="T83" fmla="*/ 53 h 119"/>
                <a:gd name="T84" fmla="*/ 131 w 262"/>
                <a:gd name="T85" fmla="*/ 53 h 119"/>
                <a:gd name="T86" fmla="*/ 131 w 262"/>
                <a:gd name="T87" fmla="*/ 53 h 119"/>
                <a:gd name="T88" fmla="*/ 101 w 262"/>
                <a:gd name="T89" fmla="*/ 32 h 119"/>
                <a:gd name="T90" fmla="*/ 131 w 262"/>
                <a:gd name="T91" fmla="*/ 20 h 119"/>
                <a:gd name="T92" fmla="*/ 98 w 262"/>
                <a:gd name="T93" fmla="*/ 85 h 119"/>
                <a:gd name="T94" fmla="*/ 68 w 262"/>
                <a:gd name="T95" fmla="*/ 64 h 119"/>
                <a:gd name="T96" fmla="*/ 98 w 262"/>
                <a:gd name="T97" fmla="*/ 51 h 119"/>
                <a:gd name="T98" fmla="*/ 122 w 262"/>
                <a:gd name="T99" fmla="*/ 61 h 119"/>
                <a:gd name="T100" fmla="*/ 98 w 262"/>
                <a:gd name="T101" fmla="*/ 85 h 119"/>
                <a:gd name="T102" fmla="*/ 131 w 262"/>
                <a:gd name="T103" fmla="*/ 117 h 119"/>
                <a:gd name="T104" fmla="*/ 131 w 262"/>
                <a:gd name="T105" fmla="*/ 117 h 119"/>
                <a:gd name="T106" fmla="*/ 131 w 262"/>
                <a:gd name="T107" fmla="*/ 117 h 119"/>
                <a:gd name="T108" fmla="*/ 107 w 262"/>
                <a:gd name="T109" fmla="*/ 93 h 119"/>
                <a:gd name="T110" fmla="*/ 131 w 262"/>
                <a:gd name="T111" fmla="*/ 83 h 119"/>
                <a:gd name="T112" fmla="*/ 155 w 262"/>
                <a:gd name="T113" fmla="*/ 93 h 119"/>
                <a:gd name="T114" fmla="*/ 131 w 262"/>
                <a:gd name="T115" fmla="*/ 117 h 119"/>
                <a:gd name="T116" fmla="*/ 164 w 262"/>
                <a:gd name="T117" fmla="*/ 85 h 119"/>
                <a:gd name="T118" fmla="*/ 139 w 262"/>
                <a:gd name="T119" fmla="*/ 61 h 119"/>
                <a:gd name="T120" fmla="*/ 164 w 262"/>
                <a:gd name="T121" fmla="*/ 51 h 119"/>
                <a:gd name="T122" fmla="*/ 194 w 262"/>
                <a:gd name="T123" fmla="*/ 64 h 119"/>
                <a:gd name="T124" fmla="*/ 164 w 262"/>
                <a:gd name="T12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119">
                  <a:moveTo>
                    <a:pt x="262" y="118"/>
                  </a:moveTo>
                  <a:cubicBezTo>
                    <a:pt x="205" y="60"/>
                    <a:pt x="149" y="0"/>
                    <a:pt x="131" y="0"/>
                  </a:cubicBezTo>
                  <a:cubicBezTo>
                    <a:pt x="113" y="0"/>
                    <a:pt x="56" y="60"/>
                    <a:pt x="0" y="118"/>
                  </a:cubicBezTo>
                  <a:cubicBezTo>
                    <a:pt x="0" y="118"/>
                    <a:pt x="0" y="118"/>
                    <a:pt x="0" y="119"/>
                  </a:cubicBezTo>
                  <a:cubicBezTo>
                    <a:pt x="0" y="119"/>
                    <a:pt x="0" y="119"/>
                    <a:pt x="0" y="119"/>
                  </a:cubicBezTo>
                  <a:cubicBezTo>
                    <a:pt x="1" y="119"/>
                    <a:pt x="1" y="119"/>
                    <a:pt x="1" y="119"/>
                  </a:cubicBezTo>
                  <a:cubicBezTo>
                    <a:pt x="1" y="119"/>
                    <a:pt x="1" y="119"/>
                    <a:pt x="1" y="119"/>
                  </a:cubicBezTo>
                  <a:cubicBezTo>
                    <a:pt x="10" y="113"/>
                    <a:pt x="50" y="83"/>
                    <a:pt x="66" y="83"/>
                  </a:cubicBezTo>
                  <a:cubicBezTo>
                    <a:pt x="71" y="83"/>
                    <a:pt x="80" y="87"/>
                    <a:pt x="90" y="93"/>
                  </a:cubicBezTo>
                  <a:cubicBezTo>
                    <a:pt x="77" y="105"/>
                    <a:pt x="66" y="117"/>
                    <a:pt x="65" y="118"/>
                  </a:cubicBezTo>
                  <a:cubicBezTo>
                    <a:pt x="65" y="118"/>
                    <a:pt x="65" y="118"/>
                    <a:pt x="65" y="119"/>
                  </a:cubicBezTo>
                  <a:cubicBezTo>
                    <a:pt x="65" y="119"/>
                    <a:pt x="65" y="119"/>
                    <a:pt x="66" y="119"/>
                  </a:cubicBezTo>
                  <a:cubicBezTo>
                    <a:pt x="66" y="119"/>
                    <a:pt x="66" y="119"/>
                    <a:pt x="66" y="119"/>
                  </a:cubicBezTo>
                  <a:cubicBezTo>
                    <a:pt x="66" y="119"/>
                    <a:pt x="66" y="119"/>
                    <a:pt x="66" y="119"/>
                  </a:cubicBezTo>
                  <a:cubicBezTo>
                    <a:pt x="71" y="116"/>
                    <a:pt x="84" y="106"/>
                    <a:pt x="98" y="98"/>
                  </a:cubicBezTo>
                  <a:cubicBezTo>
                    <a:pt x="113" y="107"/>
                    <a:pt x="128" y="118"/>
                    <a:pt x="130" y="119"/>
                  </a:cubicBezTo>
                  <a:cubicBezTo>
                    <a:pt x="130" y="119"/>
                    <a:pt x="130" y="119"/>
                    <a:pt x="130" y="119"/>
                  </a:cubicBezTo>
                  <a:cubicBezTo>
                    <a:pt x="130"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1" y="119"/>
                    <a:pt x="131" y="119"/>
                    <a:pt x="131" y="119"/>
                  </a:cubicBezTo>
                  <a:cubicBezTo>
                    <a:pt x="134" y="118"/>
                    <a:pt x="148" y="107"/>
                    <a:pt x="164" y="98"/>
                  </a:cubicBezTo>
                  <a:cubicBezTo>
                    <a:pt x="177" y="106"/>
                    <a:pt x="191" y="116"/>
                    <a:pt x="196" y="119"/>
                  </a:cubicBezTo>
                  <a:cubicBezTo>
                    <a:pt x="196" y="119"/>
                    <a:pt x="196" y="119"/>
                    <a:pt x="196" y="119"/>
                  </a:cubicBezTo>
                  <a:cubicBezTo>
                    <a:pt x="196" y="119"/>
                    <a:pt x="196" y="119"/>
                    <a:pt x="196" y="119"/>
                  </a:cubicBezTo>
                  <a:cubicBezTo>
                    <a:pt x="197" y="119"/>
                    <a:pt x="197" y="119"/>
                    <a:pt x="197" y="119"/>
                  </a:cubicBezTo>
                  <a:cubicBezTo>
                    <a:pt x="197" y="118"/>
                    <a:pt x="197" y="118"/>
                    <a:pt x="197" y="118"/>
                  </a:cubicBezTo>
                  <a:cubicBezTo>
                    <a:pt x="196" y="117"/>
                    <a:pt x="185" y="105"/>
                    <a:pt x="172" y="93"/>
                  </a:cubicBezTo>
                  <a:cubicBezTo>
                    <a:pt x="181" y="87"/>
                    <a:pt x="191" y="83"/>
                    <a:pt x="196" y="83"/>
                  </a:cubicBezTo>
                  <a:cubicBezTo>
                    <a:pt x="212" y="83"/>
                    <a:pt x="252" y="113"/>
                    <a:pt x="261" y="119"/>
                  </a:cubicBezTo>
                  <a:cubicBezTo>
                    <a:pt x="261" y="119"/>
                    <a:pt x="261" y="119"/>
                    <a:pt x="261" y="119"/>
                  </a:cubicBezTo>
                  <a:cubicBezTo>
                    <a:pt x="261" y="119"/>
                    <a:pt x="261" y="119"/>
                    <a:pt x="261" y="119"/>
                  </a:cubicBezTo>
                  <a:cubicBezTo>
                    <a:pt x="262" y="119"/>
                    <a:pt x="262" y="119"/>
                    <a:pt x="262" y="119"/>
                  </a:cubicBezTo>
                  <a:cubicBezTo>
                    <a:pt x="262" y="118"/>
                    <a:pt x="262" y="118"/>
                    <a:pt x="262" y="118"/>
                  </a:cubicBezTo>
                  <a:close/>
                  <a:moveTo>
                    <a:pt x="131" y="20"/>
                  </a:moveTo>
                  <a:cubicBezTo>
                    <a:pt x="138" y="20"/>
                    <a:pt x="149" y="26"/>
                    <a:pt x="161" y="32"/>
                  </a:cubicBezTo>
                  <a:cubicBezTo>
                    <a:pt x="153" y="34"/>
                    <a:pt x="142" y="43"/>
                    <a:pt x="131" y="53"/>
                  </a:cubicBezTo>
                  <a:cubicBezTo>
                    <a:pt x="131" y="53"/>
                    <a:pt x="131" y="53"/>
                    <a:pt x="131" y="53"/>
                  </a:cubicBezTo>
                  <a:cubicBezTo>
                    <a:pt x="131" y="53"/>
                    <a:pt x="131" y="53"/>
                    <a:pt x="131" y="53"/>
                  </a:cubicBezTo>
                  <a:cubicBezTo>
                    <a:pt x="120" y="43"/>
                    <a:pt x="108" y="34"/>
                    <a:pt x="101" y="32"/>
                  </a:cubicBezTo>
                  <a:cubicBezTo>
                    <a:pt x="112" y="26"/>
                    <a:pt x="124" y="20"/>
                    <a:pt x="131" y="20"/>
                  </a:cubicBezTo>
                  <a:close/>
                  <a:moveTo>
                    <a:pt x="98" y="85"/>
                  </a:moveTo>
                  <a:cubicBezTo>
                    <a:pt x="87" y="75"/>
                    <a:pt x="75" y="66"/>
                    <a:pt x="68" y="64"/>
                  </a:cubicBezTo>
                  <a:cubicBezTo>
                    <a:pt x="80" y="57"/>
                    <a:pt x="91" y="51"/>
                    <a:pt x="98" y="51"/>
                  </a:cubicBezTo>
                  <a:cubicBezTo>
                    <a:pt x="104" y="51"/>
                    <a:pt x="113" y="55"/>
                    <a:pt x="122" y="61"/>
                  </a:cubicBezTo>
                  <a:cubicBezTo>
                    <a:pt x="113" y="70"/>
                    <a:pt x="99" y="84"/>
                    <a:pt x="98" y="85"/>
                  </a:cubicBezTo>
                  <a:close/>
                  <a:moveTo>
                    <a:pt x="131" y="117"/>
                  </a:moveTo>
                  <a:cubicBezTo>
                    <a:pt x="131" y="117"/>
                    <a:pt x="131" y="117"/>
                    <a:pt x="131" y="117"/>
                  </a:cubicBezTo>
                  <a:cubicBezTo>
                    <a:pt x="131" y="117"/>
                    <a:pt x="131" y="117"/>
                    <a:pt x="131" y="117"/>
                  </a:cubicBezTo>
                  <a:cubicBezTo>
                    <a:pt x="128" y="115"/>
                    <a:pt x="118" y="104"/>
                    <a:pt x="107" y="93"/>
                  </a:cubicBezTo>
                  <a:cubicBezTo>
                    <a:pt x="116" y="87"/>
                    <a:pt x="125" y="83"/>
                    <a:pt x="131" y="83"/>
                  </a:cubicBezTo>
                  <a:cubicBezTo>
                    <a:pt x="137" y="83"/>
                    <a:pt x="146" y="87"/>
                    <a:pt x="155" y="93"/>
                  </a:cubicBezTo>
                  <a:cubicBezTo>
                    <a:pt x="143" y="104"/>
                    <a:pt x="133" y="115"/>
                    <a:pt x="131" y="117"/>
                  </a:cubicBezTo>
                  <a:close/>
                  <a:moveTo>
                    <a:pt x="164" y="85"/>
                  </a:moveTo>
                  <a:cubicBezTo>
                    <a:pt x="163" y="84"/>
                    <a:pt x="149" y="70"/>
                    <a:pt x="139" y="61"/>
                  </a:cubicBezTo>
                  <a:cubicBezTo>
                    <a:pt x="149" y="55"/>
                    <a:pt x="158" y="51"/>
                    <a:pt x="164" y="51"/>
                  </a:cubicBezTo>
                  <a:cubicBezTo>
                    <a:pt x="171" y="51"/>
                    <a:pt x="182" y="57"/>
                    <a:pt x="194" y="64"/>
                  </a:cubicBezTo>
                  <a:cubicBezTo>
                    <a:pt x="186" y="66"/>
                    <a:pt x="175" y="75"/>
                    <a:pt x="164" y="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01" name="TextBox 100"/>
          <p:cNvSpPr txBox="1"/>
          <p:nvPr/>
        </p:nvSpPr>
        <p:spPr>
          <a:xfrm>
            <a:off x="324000" y="1374251"/>
            <a:ext cx="628805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Choose and change your deployment options anytime</a:t>
            </a:r>
          </a:p>
        </p:txBody>
      </p:sp>
      <p:cxnSp>
        <p:nvCxnSpPr>
          <p:cNvPr id="77" name="Straight Connector 7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44214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solidFill>
                  <a:schemeClr val="accent1"/>
                </a:solidFill>
              </a:rPr>
              <a:t>SAP HANA Platform </a:t>
            </a:r>
            <a:r>
              <a:rPr lang="en-US" dirty="0"/>
              <a:t/>
            </a:r>
            <a:br>
              <a:rPr lang="en-US" dirty="0"/>
            </a:br>
            <a:r>
              <a:rPr lang="en-US" sz="2000" b="0" dirty="0">
                <a:solidFill>
                  <a:srgbClr val="FFFFFF"/>
                </a:solidFill>
              </a:rPr>
              <a:t>Extending</a:t>
            </a:r>
            <a:r>
              <a:rPr lang="en-US" sz="2000" b="0" dirty="0" smtClean="0">
                <a:solidFill>
                  <a:srgbClr val="FFFFFF"/>
                </a:solidFill>
              </a:rPr>
              <a:t> SAP HANA </a:t>
            </a:r>
            <a:r>
              <a:rPr lang="en-US" sz="2000" b="0" dirty="0">
                <a:solidFill>
                  <a:srgbClr val="FFFFFF"/>
                </a:solidFill>
              </a:rPr>
              <a:t>Platform to</a:t>
            </a:r>
            <a:r>
              <a:rPr lang="en-US" sz="2000" b="0" dirty="0" smtClean="0">
                <a:solidFill>
                  <a:srgbClr val="FFFFFF"/>
                </a:solidFill>
              </a:rPr>
              <a:t> power the next generation of healthcare</a:t>
            </a:r>
            <a:endParaRPr lang="en-US" sz="2000" b="0" dirty="0">
              <a:solidFill>
                <a:srgbClr val="FFFFFF"/>
              </a:solidFill>
            </a:endParaRPr>
          </a:p>
        </p:txBody>
      </p:sp>
      <p:sp>
        <p:nvSpPr>
          <p:cNvPr id="11" name="Rectangle 10"/>
          <p:cNvSpPr/>
          <p:nvPr/>
        </p:nvSpPr>
        <p:spPr bwMode="gray">
          <a:xfrm>
            <a:off x="333498" y="0"/>
            <a:ext cx="8477015" cy="15060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mn-lt"/>
              <a:ea typeface="Arial Unicode MS" pitchFamily="34" charset="-128"/>
              <a:cs typeface="Arial Unicode MS" pitchFamily="34" charset="-128"/>
            </a:endParaRPr>
          </a:p>
        </p:txBody>
      </p:sp>
      <p:sp>
        <p:nvSpPr>
          <p:cNvPr id="81" name="Rectangle 177"/>
          <p:cNvSpPr/>
          <p:nvPr/>
        </p:nvSpPr>
        <p:spPr bwMode="gray">
          <a:xfrm>
            <a:off x="304924" y="2160289"/>
            <a:ext cx="1329404" cy="4089699"/>
          </a:xfrm>
          <a:prstGeom prst="roundRect">
            <a:avLst>
              <a:gd name="adj" fmla="val 0"/>
            </a:avLst>
          </a:prstGeom>
          <a:solidFill>
            <a:schemeClr val="bg1">
              <a:lumMod val="95000"/>
            </a:schemeClr>
          </a:solidFill>
          <a:ln w="28575" algn="ctr">
            <a:solidFill>
              <a:schemeClr val="bg2"/>
            </a:solidFill>
            <a:prstDash val="sysDash"/>
            <a:miter lim="800000"/>
            <a:headEnd/>
            <a:tailEnd/>
          </a:ln>
        </p:spPr>
        <p:txBody>
          <a:bodyPr wrap="none" lIns="89981" tIns="71985" rIns="89981" bIns="71985" rtlCol="0" anchor="ctr"/>
          <a:lstStyle/>
          <a:p>
            <a:pPr algn="ctr" defTabSz="914210">
              <a:spcBef>
                <a:spcPct val="50000"/>
              </a:spcBef>
              <a:buClr>
                <a:srgbClr val="F0AB00"/>
              </a:buClr>
              <a:buSzPct val="80000"/>
            </a:pPr>
            <a:endParaRPr lang="en-US" sz="1100" kern="0" dirty="0">
              <a:solidFill>
                <a:schemeClr val="bg1"/>
              </a:solidFill>
              <a:latin typeface="+mn-lt"/>
              <a:ea typeface="Arial Unicode MS" pitchFamily="34" charset="-128"/>
              <a:cs typeface="Arial Unicode MS" pitchFamily="34" charset="-128"/>
            </a:endParaRPr>
          </a:p>
        </p:txBody>
      </p:sp>
      <p:sp>
        <p:nvSpPr>
          <p:cNvPr id="104" name="TextBox 103"/>
          <p:cNvSpPr txBox="1"/>
          <p:nvPr/>
        </p:nvSpPr>
        <p:spPr>
          <a:xfrm>
            <a:off x="1649242" y="1293864"/>
            <a:ext cx="1183734" cy="610156"/>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en-US"/>
            </a:defPPr>
            <a:lvl1pPr algn="ctr" fontAlgn="base">
              <a:lnSpc>
                <a:spcPts val="1000"/>
              </a:lnSpc>
              <a:spcAft>
                <a:spcPct val="0"/>
              </a:spcAft>
              <a:buClr>
                <a:srgbClr val="F0AB00"/>
              </a:buClr>
              <a:buSzPct val="80000"/>
              <a:defRPr sz="1000" b="1" kern="0">
                <a:solidFill>
                  <a:schemeClr val="bg1"/>
                </a:solidFill>
                <a:latin typeface="+mj-lt"/>
                <a:ea typeface="Arial Unicode MS" pitchFamily="34" charset="-128"/>
                <a:cs typeface="Arial Unicode MS" pitchFamily="34" charset="-128"/>
              </a:defRPr>
            </a:lvl1pPr>
          </a:lstStyle>
          <a:p>
            <a:pPr marL="0" lvl="1" algn="ctr">
              <a:lnSpc>
                <a:spcPts val="1200"/>
              </a:lnSpc>
              <a:buClr>
                <a:srgbClr val="F0AB00"/>
              </a:buClr>
              <a:buNone/>
            </a:pPr>
            <a:r>
              <a:rPr lang="en-US" sz="1000" b="1" dirty="0"/>
              <a:t>Any Apps</a:t>
            </a:r>
            <a:endParaRPr lang="en-US" sz="1000" b="1" dirty="0" smtClean="0"/>
          </a:p>
          <a:p>
            <a:pPr marL="0" lvl="1" algn="ctr">
              <a:lnSpc>
                <a:spcPts val="1200"/>
              </a:lnSpc>
              <a:buClr>
                <a:srgbClr val="F0AB00"/>
              </a:buClr>
              <a:buNone/>
            </a:pPr>
            <a:r>
              <a:rPr lang="en-US" sz="1000" dirty="0" smtClean="0"/>
              <a:t>on </a:t>
            </a:r>
            <a:r>
              <a:rPr lang="en-US" sz="1000" dirty="0"/>
              <a:t>Any App Server</a:t>
            </a:r>
          </a:p>
        </p:txBody>
      </p:sp>
      <p:sp>
        <p:nvSpPr>
          <p:cNvPr id="105" name="TextBox 104"/>
          <p:cNvSpPr txBox="1"/>
          <p:nvPr/>
        </p:nvSpPr>
        <p:spPr>
          <a:xfrm>
            <a:off x="2891968" y="1293864"/>
            <a:ext cx="1476437" cy="610156"/>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1pPr algn="ctr" fontAlgn="base">
              <a:lnSpc>
                <a:spcPts val="1000"/>
              </a:lnSpc>
              <a:spcAft>
                <a:spcPct val="0"/>
              </a:spcAft>
              <a:buClr>
                <a:srgbClr val="F0AB00"/>
              </a:buClr>
              <a:buSzPct val="80000"/>
              <a:defRPr sz="1000" b="1" kern="0">
                <a:solidFill>
                  <a:schemeClr val="bg1"/>
                </a:solidFill>
                <a:latin typeface="+mn-lt"/>
                <a:ea typeface="Arial Unicode MS" pitchFamily="34" charset="-128"/>
                <a:cs typeface="Arial Unicode MS" pitchFamily="34" charset="-128"/>
              </a:defRPr>
            </a:lvl1pPr>
          </a:lstStyle>
          <a:p>
            <a:pPr marL="0" lvl="1" algn="ctr">
              <a:lnSpc>
                <a:spcPts val="1200"/>
              </a:lnSpc>
              <a:buClr>
                <a:srgbClr val="F0AB00"/>
              </a:buClr>
              <a:buNone/>
            </a:pPr>
            <a:r>
              <a:rPr lang="en-US" sz="1000" b="1" dirty="0"/>
              <a:t>Any SAP Applications </a:t>
            </a:r>
          </a:p>
          <a:p>
            <a:pPr marL="0" lvl="1" algn="ctr">
              <a:lnSpc>
                <a:spcPts val="1200"/>
              </a:lnSpc>
              <a:buClr>
                <a:srgbClr val="F0AB00"/>
              </a:buClr>
              <a:buNone/>
            </a:pPr>
            <a:r>
              <a:rPr lang="en-US" sz="1000" dirty="0"/>
              <a:t>on SAP App Server</a:t>
            </a:r>
          </a:p>
        </p:txBody>
      </p:sp>
      <p:grpSp>
        <p:nvGrpSpPr>
          <p:cNvPr id="106" name="Group 105"/>
          <p:cNvGrpSpPr/>
          <p:nvPr/>
        </p:nvGrpSpPr>
        <p:grpSpPr>
          <a:xfrm>
            <a:off x="3898960" y="2112171"/>
            <a:ext cx="619263" cy="611573"/>
            <a:chOff x="3597601" y="1994973"/>
            <a:chExt cx="550764" cy="572663"/>
          </a:xfrm>
        </p:grpSpPr>
        <p:cxnSp>
          <p:nvCxnSpPr>
            <p:cNvPr id="107" name="Straight Connector 106"/>
            <p:cNvCxnSpPr/>
            <p:nvPr/>
          </p:nvCxnSpPr>
          <p:spPr>
            <a:xfrm flipV="1">
              <a:off x="3911414" y="2249245"/>
              <a:ext cx="0" cy="318391"/>
            </a:xfrm>
            <a:prstGeom prst="line">
              <a:avLst/>
            </a:prstGeom>
            <a:ln>
              <a:solidFill>
                <a:schemeClr val="bg2"/>
              </a:solidFill>
              <a:tailEnd type="oval"/>
            </a:ln>
            <a:effectLst/>
          </p:spPr>
          <p:style>
            <a:lnRef idx="2">
              <a:schemeClr val="dk1"/>
            </a:lnRef>
            <a:fillRef idx="0">
              <a:schemeClr val="dk1"/>
            </a:fillRef>
            <a:effectRef idx="1">
              <a:schemeClr val="dk1"/>
            </a:effectRef>
            <a:fontRef idx="minor">
              <a:schemeClr val="tx1"/>
            </a:fontRef>
          </p:style>
        </p:cxnSp>
        <p:sp>
          <p:nvSpPr>
            <p:cNvPr id="110" name="Rectangle 109"/>
            <p:cNvSpPr/>
            <p:nvPr/>
          </p:nvSpPr>
          <p:spPr>
            <a:xfrm>
              <a:off x="3597601" y="1994973"/>
              <a:ext cx="550764" cy="230833"/>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900" b="1" dirty="0" smtClean="0">
                  <a:solidFill>
                    <a:schemeClr val="bg1">
                      <a:lumMod val="85000"/>
                    </a:schemeClr>
                  </a:solidFill>
                  <a:latin typeface="+mn-lt"/>
                </a:rPr>
                <a:t>JSON</a:t>
              </a:r>
              <a:endParaRPr lang="en-US" sz="900" b="1" dirty="0">
                <a:solidFill>
                  <a:schemeClr val="bg1">
                    <a:lumMod val="85000"/>
                  </a:schemeClr>
                </a:solidFill>
                <a:latin typeface="+mn-lt"/>
              </a:endParaRPr>
            </a:p>
          </p:txBody>
        </p:sp>
      </p:grpSp>
      <p:grpSp>
        <p:nvGrpSpPr>
          <p:cNvPr id="111" name="Group 110"/>
          <p:cNvGrpSpPr/>
          <p:nvPr/>
        </p:nvGrpSpPr>
        <p:grpSpPr>
          <a:xfrm>
            <a:off x="3647074" y="2112170"/>
            <a:ext cx="347895" cy="605003"/>
            <a:chOff x="3235577" y="1994972"/>
            <a:chExt cx="309413" cy="566511"/>
          </a:xfrm>
        </p:grpSpPr>
        <p:sp>
          <p:nvSpPr>
            <p:cNvPr id="113" name="Rectangle 112"/>
            <p:cNvSpPr/>
            <p:nvPr/>
          </p:nvSpPr>
          <p:spPr>
            <a:xfrm>
              <a:off x="3235577" y="1994972"/>
              <a:ext cx="309413" cy="230833"/>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900" b="1" dirty="0" smtClean="0">
                  <a:solidFill>
                    <a:schemeClr val="bg1">
                      <a:lumMod val="85000"/>
                    </a:schemeClr>
                  </a:solidFill>
                  <a:latin typeface="+mn-lt"/>
                </a:rPr>
                <a:t>R</a:t>
              </a:r>
              <a:endParaRPr lang="en-US" sz="900" b="1" dirty="0">
                <a:solidFill>
                  <a:schemeClr val="bg1">
                    <a:lumMod val="85000"/>
                  </a:schemeClr>
                </a:solidFill>
                <a:latin typeface="+mn-lt"/>
              </a:endParaRPr>
            </a:p>
          </p:txBody>
        </p:sp>
        <p:cxnSp>
          <p:nvCxnSpPr>
            <p:cNvPr id="114" name="Straight Connector 113"/>
            <p:cNvCxnSpPr/>
            <p:nvPr/>
          </p:nvCxnSpPr>
          <p:spPr>
            <a:xfrm flipV="1">
              <a:off x="3375446" y="2243092"/>
              <a:ext cx="0" cy="318391"/>
            </a:xfrm>
            <a:prstGeom prst="line">
              <a:avLst/>
            </a:prstGeom>
            <a:ln>
              <a:solidFill>
                <a:schemeClr val="bg2"/>
              </a:solidFill>
              <a:tailEnd type="oval"/>
            </a:ln>
            <a:effectLst/>
          </p:spPr>
          <p:style>
            <a:lnRef idx="2">
              <a:schemeClr val="dk1"/>
            </a:lnRef>
            <a:fillRef idx="0">
              <a:schemeClr val="dk1"/>
            </a:fillRef>
            <a:effectRef idx="1">
              <a:schemeClr val="dk1"/>
            </a:effectRef>
            <a:fontRef idx="minor">
              <a:schemeClr val="tx1"/>
            </a:fontRef>
          </p:style>
        </p:cxnSp>
      </p:grpSp>
      <p:grpSp>
        <p:nvGrpSpPr>
          <p:cNvPr id="121" name="Group 120"/>
          <p:cNvGrpSpPr/>
          <p:nvPr/>
        </p:nvGrpSpPr>
        <p:grpSpPr>
          <a:xfrm>
            <a:off x="4399076" y="1975620"/>
            <a:ext cx="1019972" cy="756797"/>
            <a:chOff x="4239869" y="1850675"/>
            <a:chExt cx="907149" cy="708647"/>
          </a:xfrm>
        </p:grpSpPr>
        <p:sp>
          <p:nvSpPr>
            <p:cNvPr id="122" name="Rectangle 121"/>
            <p:cNvSpPr/>
            <p:nvPr/>
          </p:nvSpPr>
          <p:spPr>
            <a:xfrm>
              <a:off x="4239869" y="1850675"/>
              <a:ext cx="907149" cy="369332"/>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900" b="1" dirty="0" smtClean="0">
                  <a:solidFill>
                    <a:schemeClr val="bg1">
                      <a:lumMod val="85000"/>
                    </a:schemeClr>
                  </a:solidFill>
                  <a:latin typeface="+mn-lt"/>
                </a:rPr>
                <a:t>Open </a:t>
              </a:r>
              <a:br>
                <a:rPr lang="en-US" sz="900" b="1" dirty="0" smtClean="0">
                  <a:solidFill>
                    <a:schemeClr val="bg1">
                      <a:lumMod val="85000"/>
                    </a:schemeClr>
                  </a:solidFill>
                  <a:latin typeface="+mn-lt"/>
                </a:rPr>
              </a:br>
              <a:r>
                <a:rPr lang="en-US" sz="900" b="1" dirty="0" smtClean="0">
                  <a:solidFill>
                    <a:schemeClr val="bg1">
                      <a:lumMod val="85000"/>
                    </a:schemeClr>
                  </a:solidFill>
                  <a:latin typeface="+mn-lt"/>
                </a:rPr>
                <a:t>Connectivity</a:t>
              </a:r>
              <a:endParaRPr lang="en-US" sz="900" b="1" dirty="0">
                <a:solidFill>
                  <a:schemeClr val="bg1">
                    <a:lumMod val="85000"/>
                  </a:schemeClr>
                </a:solidFill>
                <a:latin typeface="+mn-lt"/>
              </a:endParaRPr>
            </a:p>
          </p:txBody>
        </p:sp>
        <p:cxnSp>
          <p:nvCxnSpPr>
            <p:cNvPr id="123" name="Straight Connector 122"/>
            <p:cNvCxnSpPr/>
            <p:nvPr/>
          </p:nvCxnSpPr>
          <p:spPr>
            <a:xfrm flipV="1">
              <a:off x="4691304" y="2240931"/>
              <a:ext cx="0" cy="318391"/>
            </a:xfrm>
            <a:prstGeom prst="line">
              <a:avLst/>
            </a:prstGeom>
            <a:ln>
              <a:solidFill>
                <a:schemeClr val="bg2"/>
              </a:solidFill>
              <a:tailEnd type="oval"/>
            </a:ln>
            <a:effectLst/>
          </p:spPr>
          <p:style>
            <a:lnRef idx="2">
              <a:schemeClr val="dk1"/>
            </a:lnRef>
            <a:fillRef idx="0">
              <a:schemeClr val="dk1"/>
            </a:fillRef>
            <a:effectRef idx="1">
              <a:schemeClr val="dk1"/>
            </a:effectRef>
            <a:fontRef idx="minor">
              <a:schemeClr val="tx1"/>
            </a:fontRef>
          </p:style>
        </p:cxnSp>
      </p:grpSp>
      <p:grpSp>
        <p:nvGrpSpPr>
          <p:cNvPr id="124" name="Group 123"/>
          <p:cNvGrpSpPr/>
          <p:nvPr/>
        </p:nvGrpSpPr>
        <p:grpSpPr>
          <a:xfrm>
            <a:off x="3016495" y="2112170"/>
            <a:ext cx="543607" cy="604058"/>
            <a:chOff x="2735166" y="1994972"/>
            <a:chExt cx="483476" cy="565626"/>
          </a:xfrm>
        </p:grpSpPr>
        <p:sp>
          <p:nvSpPr>
            <p:cNvPr id="125" name="Rectangle 124"/>
            <p:cNvSpPr/>
            <p:nvPr/>
          </p:nvSpPr>
          <p:spPr>
            <a:xfrm>
              <a:off x="2735166" y="1994972"/>
              <a:ext cx="483476" cy="230832"/>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900" b="1" dirty="0" smtClean="0">
                  <a:solidFill>
                    <a:schemeClr val="bg1">
                      <a:lumMod val="85000"/>
                    </a:schemeClr>
                  </a:solidFill>
                  <a:latin typeface="+mn-lt"/>
                </a:rPr>
                <a:t>MDX</a:t>
              </a:r>
              <a:endParaRPr lang="en-US" sz="900" b="1" dirty="0">
                <a:solidFill>
                  <a:schemeClr val="bg1">
                    <a:lumMod val="85000"/>
                  </a:schemeClr>
                </a:solidFill>
                <a:latin typeface="+mn-lt"/>
              </a:endParaRPr>
            </a:p>
          </p:txBody>
        </p:sp>
        <p:cxnSp>
          <p:nvCxnSpPr>
            <p:cNvPr id="126" name="Straight Connector 125"/>
            <p:cNvCxnSpPr/>
            <p:nvPr/>
          </p:nvCxnSpPr>
          <p:spPr>
            <a:xfrm flipV="1">
              <a:off x="2976904" y="2242207"/>
              <a:ext cx="0" cy="318391"/>
            </a:xfrm>
            <a:prstGeom prst="line">
              <a:avLst/>
            </a:prstGeom>
            <a:ln>
              <a:solidFill>
                <a:schemeClr val="bg2"/>
              </a:solidFill>
              <a:tailEnd type="oval"/>
            </a:ln>
            <a:effectLst/>
          </p:spPr>
          <p:style>
            <a:lnRef idx="2">
              <a:schemeClr val="dk1"/>
            </a:lnRef>
            <a:fillRef idx="0">
              <a:schemeClr val="dk1"/>
            </a:fillRef>
            <a:effectRef idx="1">
              <a:schemeClr val="dk1"/>
            </a:effectRef>
            <a:fontRef idx="minor">
              <a:schemeClr val="tx1"/>
            </a:fontRef>
          </p:style>
        </p:cxnSp>
      </p:grpSp>
      <p:grpSp>
        <p:nvGrpSpPr>
          <p:cNvPr id="127" name="Group 126"/>
          <p:cNvGrpSpPr/>
          <p:nvPr/>
        </p:nvGrpSpPr>
        <p:grpSpPr>
          <a:xfrm>
            <a:off x="2669083" y="2109550"/>
            <a:ext cx="543607" cy="604058"/>
            <a:chOff x="2282815" y="1992352"/>
            <a:chExt cx="483476" cy="565626"/>
          </a:xfrm>
        </p:grpSpPr>
        <p:sp>
          <p:nvSpPr>
            <p:cNvPr id="128" name="Rectangle 127"/>
            <p:cNvSpPr/>
            <p:nvPr/>
          </p:nvSpPr>
          <p:spPr>
            <a:xfrm>
              <a:off x="2282815" y="1992352"/>
              <a:ext cx="483476" cy="230832"/>
            </a:xfrm>
            <a:prstGeom prst="rect">
              <a:avLst/>
            </a:prstGeom>
            <a:ln>
              <a:noFill/>
            </a:ln>
          </p:spPr>
          <p:txBody>
            <a:bodyPr wrap="square">
              <a:spAutoFit/>
            </a:bodyPr>
            <a:lstStyle/>
            <a:p>
              <a:pPr algn="ctr" fontAlgn="base">
                <a:spcBef>
                  <a:spcPct val="50000"/>
                </a:spcBef>
                <a:spcAft>
                  <a:spcPct val="0"/>
                </a:spcAft>
                <a:buClr>
                  <a:srgbClr val="F0AB00"/>
                </a:buClr>
                <a:buSzPct val="80000"/>
                <a:defRPr/>
              </a:pPr>
              <a:r>
                <a:rPr lang="en-US" sz="900" b="1" dirty="0" smtClean="0">
                  <a:solidFill>
                    <a:schemeClr val="bg1">
                      <a:lumMod val="85000"/>
                    </a:schemeClr>
                  </a:solidFill>
                  <a:latin typeface="+mn-lt"/>
                </a:rPr>
                <a:t>SQL</a:t>
              </a:r>
              <a:endParaRPr lang="en-US" sz="900" b="1" dirty="0">
                <a:solidFill>
                  <a:schemeClr val="bg1">
                    <a:lumMod val="85000"/>
                  </a:schemeClr>
                </a:solidFill>
                <a:latin typeface="+mn-lt"/>
              </a:endParaRPr>
            </a:p>
          </p:txBody>
        </p:sp>
        <p:cxnSp>
          <p:nvCxnSpPr>
            <p:cNvPr id="129" name="Straight Connector 128"/>
            <p:cNvCxnSpPr/>
            <p:nvPr/>
          </p:nvCxnSpPr>
          <p:spPr>
            <a:xfrm flipV="1">
              <a:off x="2524553" y="2239587"/>
              <a:ext cx="0" cy="318391"/>
            </a:xfrm>
            <a:prstGeom prst="line">
              <a:avLst/>
            </a:prstGeom>
            <a:ln>
              <a:solidFill>
                <a:schemeClr val="bg2"/>
              </a:solidFill>
              <a:tailEnd type="oval"/>
            </a:ln>
            <a:effectLst/>
          </p:spPr>
          <p:style>
            <a:lnRef idx="2">
              <a:schemeClr val="dk1"/>
            </a:lnRef>
            <a:fillRef idx="0">
              <a:schemeClr val="dk1"/>
            </a:fillRef>
            <a:effectRef idx="1">
              <a:schemeClr val="dk1"/>
            </a:effectRef>
            <a:fontRef idx="minor">
              <a:schemeClr val="tx1"/>
            </a:fontRef>
          </p:style>
        </p:cxnSp>
      </p:grpSp>
      <p:sp>
        <p:nvSpPr>
          <p:cNvPr id="130" name="TextBox 129"/>
          <p:cNvSpPr txBox="1"/>
          <p:nvPr/>
        </p:nvSpPr>
        <p:spPr>
          <a:xfrm>
            <a:off x="4432392" y="1293864"/>
            <a:ext cx="1770028" cy="610156"/>
          </a:xfrm>
          <a:prstGeom prst="roundRect">
            <a:avLst>
              <a:gd name="adj" fmla="val 0"/>
            </a:avLst>
          </a:prstGeom>
          <a:solidFill>
            <a:schemeClr val="accent1">
              <a:alpha val="90000"/>
            </a:schemeClr>
          </a:solidFill>
          <a:ln w="12700" cap="rnd">
            <a:solidFill>
              <a:schemeClr val="bg2">
                <a:lumMod val="25000"/>
              </a:schemeClr>
            </a:solidFill>
          </a:ln>
          <a:effectLst>
            <a:softEdge rad="0"/>
          </a:effectLst>
        </p:spPr>
        <p:txBody>
          <a:bodyPr wrap="square" lIns="45720" tIns="45720" rIns="45720" bIns="45720" rtlCol="0" anchor="ctr" anchorCtr="0">
            <a:noAutofit/>
          </a:bodyPr>
          <a:lstStyle>
            <a:defPPr>
              <a:defRPr lang="de-DE"/>
            </a:defPPr>
            <a:lvl1pPr algn="ctr" fontAlgn="base">
              <a:lnSpc>
                <a:spcPts val="1000"/>
              </a:lnSpc>
              <a:spcAft>
                <a:spcPct val="0"/>
              </a:spcAft>
              <a:buClr>
                <a:srgbClr val="F0AB00"/>
              </a:buClr>
              <a:buSzPct val="80000"/>
              <a:defRPr sz="1000" b="1" kern="0">
                <a:solidFill>
                  <a:schemeClr val="bg1"/>
                </a:solidFill>
                <a:latin typeface="+mn-lt"/>
                <a:ea typeface="Arial Unicode MS" pitchFamily="34" charset="-128"/>
                <a:cs typeface="Arial Unicode MS" pitchFamily="34" charset="-128"/>
              </a:defRPr>
            </a:lvl1pPr>
          </a:lstStyle>
          <a:p>
            <a:pPr marL="0" lvl="1" algn="ctr">
              <a:lnSpc>
                <a:spcPts val="1200"/>
              </a:lnSpc>
              <a:buClr>
                <a:srgbClr val="F0AB00"/>
              </a:buClr>
              <a:buNone/>
            </a:pPr>
            <a:r>
              <a:rPr lang="en-US" sz="1000" b="1" dirty="0"/>
              <a:t>Native HANA Applications </a:t>
            </a:r>
          </a:p>
          <a:p>
            <a:pPr marL="0" lvl="1" algn="ctr">
              <a:lnSpc>
                <a:spcPts val="1200"/>
              </a:lnSpc>
              <a:buClr>
                <a:srgbClr val="F0AB00"/>
              </a:buClr>
              <a:buNone/>
            </a:pPr>
            <a:r>
              <a:rPr lang="en-US" sz="1000" dirty="0"/>
              <a:t>on SAP HANA App Server</a:t>
            </a:r>
          </a:p>
        </p:txBody>
      </p:sp>
      <p:grpSp>
        <p:nvGrpSpPr>
          <p:cNvPr id="131" name="Group 130"/>
          <p:cNvGrpSpPr/>
          <p:nvPr/>
        </p:nvGrpSpPr>
        <p:grpSpPr>
          <a:xfrm>
            <a:off x="2711802" y="1904020"/>
            <a:ext cx="2579879" cy="966642"/>
            <a:chOff x="2429415" y="2311131"/>
            <a:chExt cx="2579879" cy="740506"/>
          </a:xfrm>
        </p:grpSpPr>
        <p:cxnSp>
          <p:nvCxnSpPr>
            <p:cNvPr id="132" name="Straight Connector 131"/>
            <p:cNvCxnSpPr/>
            <p:nvPr/>
          </p:nvCxnSpPr>
          <p:spPr>
            <a:xfrm>
              <a:off x="2429415" y="2311131"/>
              <a:ext cx="0" cy="740506"/>
            </a:xfrm>
            <a:prstGeom prst="line">
              <a:avLst/>
            </a:prstGeom>
            <a:ln>
              <a:solidFill>
                <a:schemeClr val="bg2"/>
              </a:solidFill>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3348402" y="2311131"/>
              <a:ext cx="0" cy="740506"/>
            </a:xfrm>
            <a:prstGeom prst="line">
              <a:avLst/>
            </a:prstGeom>
            <a:ln>
              <a:solidFill>
                <a:schemeClr val="bg2"/>
              </a:solidFill>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009294" y="2311131"/>
              <a:ext cx="0" cy="740506"/>
            </a:xfrm>
            <a:prstGeom prst="line">
              <a:avLst/>
            </a:prstGeom>
            <a:ln>
              <a:solidFill>
                <a:schemeClr val="bg2"/>
              </a:solidFill>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grpSp>
        <p:nvGrpSpPr>
          <p:cNvPr id="135" name="Group 134"/>
          <p:cNvGrpSpPr/>
          <p:nvPr/>
        </p:nvGrpSpPr>
        <p:grpSpPr>
          <a:xfrm>
            <a:off x="2060626" y="2564995"/>
            <a:ext cx="3949558" cy="3859337"/>
            <a:chOff x="1965376" y="3306538"/>
            <a:chExt cx="3143384" cy="3143384"/>
          </a:xfrm>
        </p:grpSpPr>
        <p:grpSp>
          <p:nvGrpSpPr>
            <p:cNvPr id="136" name="Group 135"/>
            <p:cNvGrpSpPr/>
            <p:nvPr/>
          </p:nvGrpSpPr>
          <p:grpSpPr>
            <a:xfrm>
              <a:off x="1965376" y="3306538"/>
              <a:ext cx="3143384" cy="3143384"/>
              <a:chOff x="6008248" y="4071640"/>
              <a:chExt cx="1589057" cy="1589057"/>
            </a:xfrm>
          </p:grpSpPr>
          <p:pic>
            <p:nvPicPr>
              <p:cNvPr id="138" name="Picture 13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008248" y="4071640"/>
                <a:ext cx="1589057" cy="1589057"/>
              </a:xfrm>
              <a:prstGeom prst="rect">
                <a:avLst/>
              </a:prstGeom>
            </p:spPr>
          </p:pic>
          <p:sp>
            <p:nvSpPr>
              <p:cNvPr id="139" name="Rounded Rectangle 138"/>
              <p:cNvSpPr/>
              <p:nvPr/>
            </p:nvSpPr>
            <p:spPr bwMode="gray">
              <a:xfrm>
                <a:off x="6170211" y="4236443"/>
                <a:ext cx="1271447" cy="1222933"/>
              </a:xfrm>
              <a:prstGeom prst="roundRect">
                <a:avLst>
                  <a:gd name="adj" fmla="val 3848"/>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err="1" smtClean="0">
                  <a:ln>
                    <a:noFill/>
                  </a:ln>
                  <a:effectLst/>
                  <a:uLnTx/>
                  <a:uFillTx/>
                  <a:latin typeface="+mn-lt"/>
                  <a:ea typeface="Arial Unicode MS" pitchFamily="34" charset="-128"/>
                  <a:cs typeface="Arial Unicode MS" pitchFamily="34" charset="-128"/>
                </a:endParaRPr>
              </a:p>
            </p:txBody>
          </p:sp>
          <p:sp>
            <p:nvSpPr>
              <p:cNvPr id="140" name="Oval 139"/>
              <p:cNvSpPr/>
              <p:nvPr/>
            </p:nvSpPr>
            <p:spPr bwMode="gray">
              <a:xfrm>
                <a:off x="7315942" y="4272465"/>
                <a:ext cx="77821" cy="77821"/>
              </a:xfrm>
              <a:prstGeom prst="ellipse">
                <a:avLst/>
              </a:prstGeom>
              <a:solidFill>
                <a:schemeClr val="tx1"/>
              </a:solidFill>
            </p:spPr>
            <p:txBody>
              <a:bodyPr wrap="square" rtlCol="0" anchor="ctr" anchorCtr="1">
                <a:noAutofit/>
              </a:bodyPr>
              <a:lstStyle/>
              <a:p>
                <a:pPr algn="ctr"/>
                <a:endParaRPr lang="en-US" sz="1100" dirty="0" smtClean="0">
                  <a:solidFill>
                    <a:schemeClr val="bg1"/>
                  </a:solidFill>
                  <a:latin typeface="+mn-lt"/>
                  <a:cs typeface="Arial"/>
                </a:endParaRPr>
              </a:p>
            </p:txBody>
          </p:sp>
          <p:sp>
            <p:nvSpPr>
              <p:cNvPr id="141" name="Oval 140"/>
              <p:cNvSpPr/>
              <p:nvPr/>
            </p:nvSpPr>
            <p:spPr bwMode="gray">
              <a:xfrm>
                <a:off x="6209746" y="5350879"/>
                <a:ext cx="77821" cy="77821"/>
              </a:xfrm>
              <a:prstGeom prst="ellipse">
                <a:avLst/>
              </a:prstGeom>
              <a:solidFill>
                <a:schemeClr val="tx1"/>
              </a:solidFill>
            </p:spPr>
            <p:txBody>
              <a:bodyPr wrap="square" rtlCol="0" anchor="ctr" anchorCtr="1">
                <a:noAutofit/>
              </a:bodyPr>
              <a:lstStyle/>
              <a:p>
                <a:pPr algn="ctr"/>
                <a:endParaRPr lang="en-US" sz="1100" dirty="0" smtClean="0">
                  <a:solidFill>
                    <a:schemeClr val="bg1"/>
                  </a:solidFill>
                  <a:latin typeface="+mn-lt"/>
                  <a:cs typeface="Arial"/>
                </a:endParaRPr>
              </a:p>
            </p:txBody>
          </p:sp>
        </p:grpSp>
        <p:sp>
          <p:nvSpPr>
            <p:cNvPr id="137" name="TextBox 136"/>
            <p:cNvSpPr txBox="1"/>
            <p:nvPr/>
          </p:nvSpPr>
          <p:spPr>
            <a:xfrm>
              <a:off x="2434804" y="3647790"/>
              <a:ext cx="2224756" cy="225612"/>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200" b="1" kern="0" dirty="0" smtClean="0">
                  <a:latin typeface="+mn-lt"/>
                  <a:ea typeface="Arial Unicode MS" pitchFamily="34" charset="-128"/>
                  <a:cs typeface="Arial Unicode MS" pitchFamily="34" charset="-128"/>
                </a:rPr>
                <a:t>SAP HANA Health Platform</a:t>
              </a:r>
              <a:endParaRPr lang="en-US" sz="400" kern="0" dirty="0" smtClean="0">
                <a:latin typeface="+mn-lt"/>
                <a:ea typeface="Arial Unicode MS" pitchFamily="34" charset="-128"/>
                <a:cs typeface="Arial Unicode MS" pitchFamily="34" charset="-128"/>
              </a:endParaRPr>
            </a:p>
          </p:txBody>
        </p:sp>
      </p:grpSp>
      <p:cxnSp>
        <p:nvCxnSpPr>
          <p:cNvPr id="176" name="Straight Connector 175"/>
          <p:cNvCxnSpPr/>
          <p:nvPr/>
        </p:nvCxnSpPr>
        <p:spPr>
          <a:xfrm>
            <a:off x="1763793" y="4200365"/>
            <a:ext cx="738785" cy="0"/>
          </a:xfrm>
          <a:prstGeom prst="line">
            <a:avLst/>
          </a:prstGeom>
          <a:ln w="47625">
            <a:solidFill>
              <a:schemeClr val="bg1">
                <a:lumMod val="85000"/>
              </a:schemeClr>
            </a:solidFill>
            <a:prstDash val="sysDot"/>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7810" y="3574097"/>
            <a:ext cx="589379" cy="873815"/>
          </a:xfrm>
          <a:prstGeom prst="rect">
            <a:avLst/>
          </a:prstGeom>
          <a:noFill/>
          <a:ln w="9525">
            <a:noFill/>
            <a:round/>
            <a:headEnd/>
            <a:tailEnd/>
          </a:ln>
        </p:spPr>
      </p:pic>
      <p:pic>
        <p:nvPicPr>
          <p:cNvPr id="78" name="Picture 16" descr="C:\Users\I829029\AppData\Local\Microsoft\Windows\Temporary Internet Files\Content.IE5\2R51O2PC\MC900439590[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412469" y="5296218"/>
            <a:ext cx="1059957" cy="923412"/>
          </a:xfrm>
          <a:prstGeom prst="rect">
            <a:avLst/>
          </a:prstGeom>
          <a:noFill/>
        </p:spPr>
      </p:pic>
      <p:pic>
        <p:nvPicPr>
          <p:cNvPr id="79" name="Picture 7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55002" y="3463107"/>
            <a:ext cx="513768" cy="935507"/>
          </a:xfrm>
          <a:prstGeom prst="rect">
            <a:avLst/>
          </a:prstGeom>
          <a:noFill/>
          <a:ln w="9525">
            <a:noFill/>
            <a:round/>
            <a:headEnd/>
            <a:tailEnd/>
          </a:ln>
        </p:spPr>
      </p:pic>
      <p:pic>
        <p:nvPicPr>
          <p:cNvPr id="80"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57827" y="4481129"/>
            <a:ext cx="1120265" cy="781666"/>
          </a:xfrm>
          <a:prstGeom prst="rect">
            <a:avLst/>
          </a:prstGeom>
          <a:noFill/>
          <a:ln w="9525">
            <a:noFill/>
            <a:round/>
            <a:headEnd/>
            <a:tailEnd/>
          </a:ln>
        </p:spPr>
      </p:pic>
      <p:sp>
        <p:nvSpPr>
          <p:cNvPr id="82" name="Rectangle 177"/>
          <p:cNvSpPr/>
          <p:nvPr/>
        </p:nvSpPr>
        <p:spPr bwMode="gray">
          <a:xfrm>
            <a:off x="6667124" y="2160289"/>
            <a:ext cx="2016118" cy="4150070"/>
          </a:xfrm>
          <a:prstGeom prst="roundRect">
            <a:avLst>
              <a:gd name="adj" fmla="val 0"/>
            </a:avLst>
          </a:prstGeom>
          <a:solidFill>
            <a:schemeClr val="bg1">
              <a:lumMod val="95000"/>
            </a:schemeClr>
          </a:solidFill>
          <a:ln w="28575" algn="ctr">
            <a:solidFill>
              <a:schemeClr val="bg2"/>
            </a:solidFill>
            <a:prstDash val="sysDash"/>
            <a:miter lim="800000"/>
            <a:headEnd/>
            <a:tailEnd/>
          </a:ln>
        </p:spPr>
        <p:txBody>
          <a:bodyPr wrap="none" lIns="89981" tIns="71985" rIns="89981" bIns="71985" rtlCol="0" anchor="ctr"/>
          <a:lstStyle/>
          <a:p>
            <a:pPr algn="ctr" defTabSz="914210">
              <a:spcBef>
                <a:spcPct val="50000"/>
              </a:spcBef>
              <a:buClr>
                <a:srgbClr val="F0AB00"/>
              </a:buClr>
              <a:buSzPct val="80000"/>
            </a:pPr>
            <a:endParaRPr lang="en-US" sz="1100" kern="0" dirty="0">
              <a:solidFill>
                <a:schemeClr val="bg1"/>
              </a:solidFill>
              <a:latin typeface="+mn-lt"/>
              <a:ea typeface="Arial Unicode MS" pitchFamily="34" charset="-128"/>
              <a:cs typeface="Arial Unicode MS" pitchFamily="34" charset="-128"/>
            </a:endParaRPr>
          </a:p>
        </p:txBody>
      </p:sp>
      <p:cxnSp>
        <p:nvCxnSpPr>
          <p:cNvPr id="83" name="Straight Connector 82"/>
          <p:cNvCxnSpPr/>
          <p:nvPr/>
        </p:nvCxnSpPr>
        <p:spPr>
          <a:xfrm>
            <a:off x="5765804" y="4278897"/>
            <a:ext cx="738785" cy="0"/>
          </a:xfrm>
          <a:prstGeom prst="line">
            <a:avLst/>
          </a:prstGeom>
          <a:ln w="47625">
            <a:solidFill>
              <a:schemeClr val="bg1">
                <a:lumMod val="85000"/>
              </a:schemeClr>
            </a:solidFill>
            <a:prstDash val="sysDot"/>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1" name="Picture 2" descr="http://www.sdn.sap.com/irj/sdn/go/portal/prtroot/docs/webcontent/uuid/e03e6617-4b45-2d10-c7a1-a3c923a34c71"/>
          <p:cNvPicPr>
            <a:picLocks noChangeAspect="1" noChangeArrowheads="1"/>
          </p:cNvPicPr>
          <p:nvPr/>
        </p:nvPicPr>
        <p:blipFill>
          <a:blip r:embed="rId8" cstate="print"/>
          <a:srcRect/>
          <a:stretch>
            <a:fillRect/>
          </a:stretch>
        </p:blipFill>
        <p:spPr bwMode="auto">
          <a:xfrm>
            <a:off x="6877619" y="2386998"/>
            <a:ext cx="1629667" cy="1232067"/>
          </a:xfrm>
          <a:prstGeom prst="rect">
            <a:avLst/>
          </a:prstGeom>
          <a:noFill/>
        </p:spPr>
      </p:pic>
      <p:pic>
        <p:nvPicPr>
          <p:cNvPr id="92" name="Picture 2" descr="http://www.sdn.sap.com/irj/sdn/go/portal/prtroot/docs/webcontent/uuid/e03e6617-4b45-2d10-c7a1-a3c923a34c71"/>
          <p:cNvPicPr>
            <a:picLocks noChangeAspect="1" noChangeArrowheads="1"/>
          </p:cNvPicPr>
          <p:nvPr/>
        </p:nvPicPr>
        <p:blipFill>
          <a:blip r:embed="rId8" cstate="print"/>
          <a:srcRect/>
          <a:stretch>
            <a:fillRect/>
          </a:stretch>
        </p:blipFill>
        <p:spPr bwMode="auto">
          <a:xfrm>
            <a:off x="6878775" y="3658140"/>
            <a:ext cx="1627354" cy="1230319"/>
          </a:xfrm>
          <a:prstGeom prst="rect">
            <a:avLst/>
          </a:prstGeom>
          <a:noFill/>
        </p:spPr>
      </p:pic>
      <p:pic>
        <p:nvPicPr>
          <p:cNvPr id="93" name="Picture 2" descr="C:\Users\I821596\AppData\Local\Microsoft\Windows\Temporary Internet Files\Content.Outlook\5ED42TQY\photo 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010005" y="3796969"/>
            <a:ext cx="1364895" cy="954546"/>
          </a:xfrm>
          <a:prstGeom prst="rect">
            <a:avLst/>
          </a:prstGeom>
          <a:noFill/>
        </p:spPr>
      </p:pic>
      <p:pic>
        <p:nvPicPr>
          <p:cNvPr id="94" name="Picture 2" descr="http://www.sdn.sap.com/irj/sdn/go/portal/prtroot/docs/webcontent/uuid/e03e6617-4b45-2d10-c7a1-a3c923a34c71"/>
          <p:cNvPicPr>
            <a:picLocks noChangeAspect="1" noChangeArrowheads="1"/>
          </p:cNvPicPr>
          <p:nvPr/>
        </p:nvPicPr>
        <p:blipFill>
          <a:blip r:embed="rId8" cstate="print"/>
          <a:srcRect/>
          <a:stretch>
            <a:fillRect/>
          </a:stretch>
        </p:blipFill>
        <p:spPr bwMode="auto">
          <a:xfrm>
            <a:off x="6897880" y="4941287"/>
            <a:ext cx="1589145" cy="1186047"/>
          </a:xfrm>
          <a:prstGeom prst="rect">
            <a:avLst/>
          </a:prstGeom>
          <a:noFill/>
        </p:spPr>
      </p:pic>
      <p:pic>
        <p:nvPicPr>
          <p:cNvPr id="95" name="Picture 2" descr="http://analytics.news-sap.com/files/2010/09/Quality-Management-for-Healthcare_large.jpg"/>
          <p:cNvPicPr>
            <a:picLocks noChangeAspect="1" noChangeArrowheads="1"/>
          </p:cNvPicPr>
          <p:nvPr/>
        </p:nvPicPr>
        <p:blipFill>
          <a:blip r:embed="rId10" cstate="print">
            <a:extLst>
              <a:ext uri="{28A0092B-C50C-407E-A947-70E740481C1C}">
                <a14:useLocalDpi xmlns:a14="http://schemas.microsoft.com/office/drawing/2010/main"/>
              </a:ext>
            </a:extLst>
          </a:blip>
          <a:srcRect l="18286" r="39562" b="42560"/>
          <a:stretch>
            <a:fillRect/>
          </a:stretch>
        </p:blipFill>
        <p:spPr bwMode="auto">
          <a:xfrm>
            <a:off x="7038441" y="5114097"/>
            <a:ext cx="1308022" cy="866309"/>
          </a:xfrm>
          <a:prstGeom prst="rect">
            <a:avLst/>
          </a:prstGeom>
          <a:noFill/>
          <a:ln w="3175">
            <a:solidFill>
              <a:schemeClr val="tx1"/>
            </a:solidFill>
          </a:ln>
        </p:spPr>
      </p:pic>
      <p:sp>
        <p:nvSpPr>
          <p:cNvPr id="142" name="Rectangle 141"/>
          <p:cNvSpPr/>
          <p:nvPr/>
        </p:nvSpPr>
        <p:spPr>
          <a:xfrm>
            <a:off x="2606596" y="3302752"/>
            <a:ext cx="2817089" cy="137671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45720" rtlCol="0" anchor="t" anchorCtr="0"/>
          <a:lstStyle/>
          <a:p>
            <a:endParaRPr lang="en-US" sz="900" b="1" dirty="0">
              <a:solidFill>
                <a:schemeClr val="tx1"/>
              </a:solidFill>
            </a:endParaRPr>
          </a:p>
        </p:txBody>
      </p:sp>
      <p:sp>
        <p:nvSpPr>
          <p:cNvPr id="143" name="Rectangle 142"/>
          <p:cNvSpPr/>
          <p:nvPr/>
        </p:nvSpPr>
        <p:spPr>
          <a:xfrm>
            <a:off x="3568535" y="3858277"/>
            <a:ext cx="1770616" cy="227506"/>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1"/>
                </a:solidFill>
              </a:rPr>
              <a:t>DB-oriented Logic</a:t>
            </a:r>
            <a:endParaRPr lang="en-US" sz="800" dirty="0">
              <a:solidFill>
                <a:schemeClr val="bg1"/>
              </a:solidFill>
            </a:endParaRPr>
          </a:p>
        </p:txBody>
      </p:sp>
      <p:sp>
        <p:nvSpPr>
          <p:cNvPr id="150" name="Rectangle 149"/>
          <p:cNvSpPr/>
          <p:nvPr/>
        </p:nvSpPr>
        <p:spPr>
          <a:xfrm>
            <a:off x="2692299" y="4386076"/>
            <a:ext cx="838552" cy="230579"/>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tx1"/>
                </a:solidFill>
              </a:rPr>
              <a:t>Text Mining</a:t>
            </a:r>
          </a:p>
        </p:txBody>
      </p:sp>
      <p:sp>
        <p:nvSpPr>
          <p:cNvPr id="153" name="Rectangle 152"/>
          <p:cNvSpPr/>
          <p:nvPr/>
        </p:nvSpPr>
        <p:spPr>
          <a:xfrm>
            <a:off x="4442351" y="4386076"/>
            <a:ext cx="902006" cy="232605"/>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tx1"/>
                </a:solidFill>
              </a:rPr>
              <a:t>SQL Scripts</a:t>
            </a:r>
            <a:endParaRPr lang="en-US" sz="800" dirty="0">
              <a:solidFill>
                <a:schemeClr val="tx1"/>
              </a:solidFill>
            </a:endParaRPr>
          </a:p>
        </p:txBody>
      </p:sp>
      <p:sp>
        <p:nvSpPr>
          <p:cNvPr id="155" name="Rectangle 154"/>
          <p:cNvSpPr/>
          <p:nvPr/>
        </p:nvSpPr>
        <p:spPr>
          <a:xfrm>
            <a:off x="3568535" y="4386076"/>
            <a:ext cx="827068" cy="232605"/>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tx1"/>
                </a:solidFill>
              </a:rPr>
              <a:t>Decision Tables</a:t>
            </a:r>
            <a:endParaRPr lang="en-US" sz="800" dirty="0">
              <a:solidFill>
                <a:schemeClr val="tx1"/>
              </a:solidFill>
            </a:endParaRPr>
          </a:p>
        </p:txBody>
      </p:sp>
      <p:sp>
        <p:nvSpPr>
          <p:cNvPr id="156" name="Rectangle 155"/>
          <p:cNvSpPr/>
          <p:nvPr/>
        </p:nvSpPr>
        <p:spPr>
          <a:xfrm>
            <a:off x="2671915" y="3350195"/>
            <a:ext cx="837248" cy="50609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45720" rtlCol="0" anchor="t" anchorCtr="0"/>
          <a:lstStyle/>
          <a:p>
            <a:r>
              <a:rPr lang="en-US" sz="800" b="1" dirty="0" smtClean="0">
                <a:solidFill>
                  <a:schemeClr val="tx1"/>
                </a:solidFill>
              </a:rPr>
              <a:t>Extended</a:t>
            </a:r>
          </a:p>
          <a:p>
            <a:r>
              <a:rPr lang="en-US" sz="800" b="1" dirty="0" smtClean="0">
                <a:solidFill>
                  <a:schemeClr val="tx1"/>
                </a:solidFill>
              </a:rPr>
              <a:t>App Services</a:t>
            </a:r>
          </a:p>
          <a:p>
            <a:r>
              <a:rPr lang="en-US" sz="800" b="1" dirty="0" smtClean="0">
                <a:solidFill>
                  <a:schemeClr val="tx1"/>
                </a:solidFill>
              </a:rPr>
              <a:t>(Web Server)</a:t>
            </a:r>
            <a:endParaRPr lang="en-US" sz="800" b="1" dirty="0">
              <a:solidFill>
                <a:schemeClr val="tx1"/>
              </a:solidFill>
            </a:endParaRPr>
          </a:p>
        </p:txBody>
      </p:sp>
      <p:sp>
        <p:nvSpPr>
          <p:cNvPr id="157" name="Rectangle 156"/>
          <p:cNvSpPr/>
          <p:nvPr/>
        </p:nvSpPr>
        <p:spPr>
          <a:xfrm>
            <a:off x="3568535" y="3609910"/>
            <a:ext cx="1770616" cy="225656"/>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1"/>
                </a:solidFill>
              </a:rPr>
              <a:t>Procedural App Logic</a:t>
            </a:r>
            <a:endParaRPr lang="en-US" sz="800" dirty="0">
              <a:solidFill>
                <a:schemeClr val="bg1"/>
              </a:solidFill>
            </a:endParaRPr>
          </a:p>
        </p:txBody>
      </p:sp>
      <p:sp>
        <p:nvSpPr>
          <p:cNvPr id="158" name="Rectangle 157"/>
          <p:cNvSpPr/>
          <p:nvPr/>
        </p:nvSpPr>
        <p:spPr>
          <a:xfrm>
            <a:off x="4447309" y="3365913"/>
            <a:ext cx="891842" cy="220892"/>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tx1"/>
                </a:solidFill>
              </a:rPr>
              <a:t>OData</a:t>
            </a:r>
            <a:endParaRPr lang="en-US" sz="800" dirty="0">
              <a:solidFill>
                <a:schemeClr val="tx1"/>
              </a:solidFill>
            </a:endParaRPr>
          </a:p>
        </p:txBody>
      </p:sp>
      <p:sp>
        <p:nvSpPr>
          <p:cNvPr id="159" name="Rectangle 158"/>
          <p:cNvSpPr/>
          <p:nvPr/>
        </p:nvSpPr>
        <p:spPr>
          <a:xfrm>
            <a:off x="3568535" y="3365913"/>
            <a:ext cx="843148" cy="220892"/>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tx1"/>
                </a:solidFill>
              </a:rPr>
              <a:t>Java Script</a:t>
            </a:r>
            <a:endParaRPr lang="en-US" sz="800" dirty="0">
              <a:solidFill>
                <a:schemeClr val="tx1"/>
              </a:solidFill>
            </a:endParaRPr>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599014" y="4792460"/>
            <a:ext cx="2825242" cy="80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75156" y="2429751"/>
            <a:ext cx="908851" cy="844444"/>
            <a:chOff x="-865372" y="2813156"/>
            <a:chExt cx="741086" cy="688568"/>
          </a:xfrm>
        </p:grpSpPr>
        <p:pic>
          <p:nvPicPr>
            <p:cNvPr id="67" name="Picture 13" descr="\\psf\Host\Users\eric\Graphic Tank\Electronics_Database.png"/>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5372" y="2813156"/>
              <a:ext cx="741086" cy="688568"/>
            </a:xfrm>
            <a:prstGeom prst="rect">
              <a:avLst/>
            </a:prstGeom>
            <a:noFill/>
          </p:spPr>
        </p:pic>
        <p:sp>
          <p:nvSpPr>
            <p:cNvPr id="2" name="Rectangle 1"/>
            <p:cNvSpPr/>
            <p:nvPr/>
          </p:nvSpPr>
          <p:spPr>
            <a:xfrm>
              <a:off x="-733631" y="2818209"/>
              <a:ext cx="508473" cy="276999"/>
            </a:xfrm>
            <a:prstGeom prst="rect">
              <a:avLst/>
            </a:prstGeom>
          </p:spPr>
          <p:txBody>
            <a:bodyPr wrap="none">
              <a:spAutoFit/>
            </a:bodyPr>
            <a:lstStyle/>
            <a:p>
              <a:pPr algn="ctr" fontAlgn="base">
                <a:spcBef>
                  <a:spcPct val="50000"/>
                </a:spcBef>
                <a:spcAft>
                  <a:spcPct val="0"/>
                </a:spcAft>
                <a:buClr>
                  <a:srgbClr val="F0AB00"/>
                </a:buClr>
                <a:buSzPct val="80000"/>
              </a:pPr>
              <a:r>
                <a:rPr lang="en-US" sz="1200" kern="0" dirty="0">
                  <a:latin typeface="+mn-lt"/>
                  <a:ea typeface="Arial Unicode MS" pitchFamily="34" charset="-128"/>
                  <a:cs typeface="Arial Unicode MS" pitchFamily="34" charset="-128"/>
                </a:rPr>
                <a:t>EHR</a:t>
              </a:r>
            </a:p>
          </p:txBody>
        </p:sp>
        <p:pic>
          <p:nvPicPr>
            <p:cNvPr id="74" name="Picture 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54600" y="3050790"/>
              <a:ext cx="541535" cy="331602"/>
            </a:xfrm>
            <a:prstGeom prst="rect">
              <a:avLst/>
            </a:prstGeom>
            <a:noFill/>
            <a:ln w="9525">
              <a:noFill/>
              <a:miter lim="800000"/>
              <a:headEnd/>
              <a:tailEnd/>
            </a:ln>
          </p:spPr>
        </p:pic>
      </p:grpSp>
      <p:sp>
        <p:nvSpPr>
          <p:cNvPr id="71" name="Rectangle 70"/>
          <p:cNvSpPr/>
          <p:nvPr/>
        </p:nvSpPr>
        <p:spPr>
          <a:xfrm>
            <a:off x="2692299" y="4115150"/>
            <a:ext cx="838552" cy="230579"/>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solidFill>
                  <a:schemeClr val="tx1"/>
                </a:solidFill>
              </a:rPr>
              <a:t>R Integration</a:t>
            </a:r>
          </a:p>
        </p:txBody>
      </p:sp>
      <p:sp>
        <p:nvSpPr>
          <p:cNvPr id="84" name="Rectangle 83"/>
          <p:cNvSpPr/>
          <p:nvPr/>
        </p:nvSpPr>
        <p:spPr>
          <a:xfrm>
            <a:off x="4442351" y="4115150"/>
            <a:ext cx="902006" cy="232605"/>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solidFill>
                  <a:schemeClr val="tx1"/>
                </a:solidFill>
              </a:rPr>
              <a:t>Unstructured</a:t>
            </a:r>
          </a:p>
        </p:txBody>
      </p:sp>
      <p:sp>
        <p:nvSpPr>
          <p:cNvPr id="85" name="Rectangle 84"/>
          <p:cNvSpPr/>
          <p:nvPr/>
        </p:nvSpPr>
        <p:spPr>
          <a:xfrm>
            <a:off x="3568535" y="4115150"/>
            <a:ext cx="827068" cy="232605"/>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solidFill>
                  <a:schemeClr val="tx1"/>
                </a:solidFill>
              </a:rPr>
              <a:t>Predictive</a:t>
            </a:r>
          </a:p>
        </p:txBody>
      </p:sp>
    </p:spTree>
    <p:extLst>
      <p:ext uri="{BB962C8B-B14F-4D97-AF65-F5344CB8AC3E}">
        <p14:creationId xmlns:p14="http://schemas.microsoft.com/office/powerpoint/2010/main" val="344955610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72" name="Rectangle 71"/>
          <p:cNvSpPr/>
          <p:nvPr/>
        </p:nvSpPr>
        <p:spPr bwMode="gray">
          <a:xfrm>
            <a:off x="-1218" y="1727"/>
            <a:ext cx="9148425" cy="6856273"/>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73" name="Rectangle 72"/>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smtClean="0">
                <a:solidFill>
                  <a:schemeClr val="accent1"/>
                </a:solidFill>
              </a:rPr>
              <a:t>Agenda</a:t>
            </a:r>
            <a:endParaRPr lang="en-US" sz="2800" dirty="0">
              <a:solidFill>
                <a:schemeClr val="accent1"/>
              </a:solidFill>
            </a:endParaRPr>
          </a:p>
        </p:txBody>
      </p:sp>
      <p:sp>
        <p:nvSpPr>
          <p:cNvPr id="19" name="Text Placeholder 2"/>
          <p:cNvSpPr>
            <a:spLocks noGrp="1"/>
          </p:cNvSpPr>
          <p:nvPr>
            <p:ph type="body" sz="quarter" idx="10"/>
          </p:nvPr>
        </p:nvSpPr>
        <p:spPr>
          <a:xfrm>
            <a:off x="324000" y="1692000"/>
            <a:ext cx="8494713" cy="3831818"/>
          </a:xfrm>
        </p:spPr>
        <p:txBody>
          <a:bodyPr/>
          <a:lstStyle/>
          <a:p>
            <a:pPr lvl="1"/>
            <a:r>
              <a:rPr lang="en-US" sz="2400" dirty="0">
                <a:solidFill>
                  <a:schemeClr val="bg1"/>
                </a:solidFill>
              </a:rPr>
              <a:t>Our POV on Healthcare and Big Data </a:t>
            </a:r>
          </a:p>
          <a:p>
            <a:r>
              <a:rPr lang="en-US" sz="2400" dirty="0">
                <a:solidFill>
                  <a:schemeClr val="bg1"/>
                </a:solidFill>
              </a:rPr>
              <a:t>SAP HANA Innovations</a:t>
            </a:r>
          </a:p>
          <a:p>
            <a:r>
              <a:rPr lang="en-US" sz="2400" b="1" dirty="0">
                <a:solidFill>
                  <a:schemeClr val="bg1"/>
                </a:solidFill>
              </a:rPr>
              <a:t>SAP HANA Transformational Impact at Customers</a:t>
            </a:r>
          </a:p>
          <a:p>
            <a:r>
              <a:rPr lang="en-US" sz="2400" dirty="0" smtClean="0">
                <a:solidFill>
                  <a:schemeClr val="bg1"/>
                </a:solidFill>
              </a:rPr>
              <a:t>Summary</a:t>
            </a:r>
            <a:endParaRPr lang="en-US" sz="2400" dirty="0">
              <a:solidFill>
                <a:schemeClr val="bg1"/>
              </a:solidFill>
            </a:endParaRPr>
          </a:p>
        </p:txBody>
      </p:sp>
      <p:cxnSp>
        <p:nvCxnSpPr>
          <p:cNvPr id="7" name="Straight Connector 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86501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18">
            <a:extLst>
              <a:ext uri="{BEBA8EAE-BF5A-486C-A8C5-ECC9F3942E4B}">
                <a14:imgProps xmlns:a14="http://schemas.microsoft.com/office/drawing/2010/main">
                  <a14:imgLayer r:embed="rId19">
                    <a14:imgEffect>
                      <a14:artisticPaintStrokes/>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4" name="Rectangle 73"/>
          <p:cNvSpPr/>
          <p:nvPr/>
        </p:nvSpPr>
        <p:spPr bwMode="gray">
          <a:xfrm>
            <a:off x="-14773" y="-1565"/>
            <a:ext cx="9144000" cy="6858000"/>
          </a:xfrm>
          <a:prstGeom prst="rect">
            <a:avLst/>
          </a:prstGeom>
          <a:gradFill>
            <a:gsLst>
              <a:gs pos="0">
                <a:schemeClr val="tx1">
                  <a:lumMod val="96000"/>
                  <a:lumOff val="4000"/>
                </a:schemeClr>
              </a:gs>
              <a:gs pos="100000">
                <a:schemeClr val="tx1">
                  <a:lumMod val="95000"/>
                  <a:lumOff val="5000"/>
                  <a:alpha val="64000"/>
                </a:schemeClr>
              </a:gs>
              <a:gs pos="35000">
                <a:schemeClr val="tx1">
                  <a:lumMod val="95000"/>
                  <a:lumOff val="5000"/>
                  <a:alpha val="71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4" name="Rectangle 3"/>
          <p:cNvSpPr/>
          <p:nvPr/>
        </p:nvSpPr>
        <p:spPr>
          <a:xfrm>
            <a:off x="5407382" y="3794708"/>
            <a:ext cx="2609152" cy="1569660"/>
          </a:xfrm>
          <a:prstGeom prst="rect">
            <a:avLst/>
          </a:prstGeom>
        </p:spPr>
        <p:txBody>
          <a:bodyPr wrap="square">
            <a:spAutoFit/>
          </a:bodyPr>
          <a:lstStyle/>
          <a:p>
            <a:r>
              <a:rPr lang="en-US" sz="2400" b="1" dirty="0">
                <a:solidFill>
                  <a:schemeClr val="bg1"/>
                </a:solidFill>
              </a:rPr>
              <a:t>1GB</a:t>
            </a:r>
            <a:r>
              <a:rPr lang="en-US" sz="1200" b="1" dirty="0">
                <a:solidFill>
                  <a:schemeClr val="bg1"/>
                </a:solidFill>
              </a:rPr>
              <a:t> </a:t>
            </a:r>
            <a:r>
              <a:rPr lang="en-US" sz="1200" b="1" dirty="0">
                <a:solidFill>
                  <a:schemeClr val="accent1"/>
                </a:solidFill>
              </a:rPr>
              <a:t>– 3D CT Scan</a:t>
            </a:r>
          </a:p>
          <a:p>
            <a:r>
              <a:rPr lang="en-US" sz="2400" b="1" dirty="0" smtClean="0">
                <a:solidFill>
                  <a:schemeClr val="bg1"/>
                </a:solidFill>
                <a:latin typeface="+mj-lt"/>
              </a:rPr>
              <a:t>150MB</a:t>
            </a:r>
            <a:r>
              <a:rPr lang="en-US" sz="1200" b="1" dirty="0" smtClean="0">
                <a:solidFill>
                  <a:schemeClr val="bg1"/>
                </a:solidFill>
              </a:rPr>
              <a:t> </a:t>
            </a:r>
            <a:r>
              <a:rPr lang="en-US" sz="1200" b="1" dirty="0">
                <a:solidFill>
                  <a:schemeClr val="accent1"/>
                </a:solidFill>
              </a:rPr>
              <a:t>– </a:t>
            </a:r>
            <a:r>
              <a:rPr lang="en-US" sz="1200" b="1" dirty="0" smtClean="0">
                <a:solidFill>
                  <a:schemeClr val="accent1"/>
                </a:solidFill>
                <a:latin typeface="+mj-lt"/>
              </a:rPr>
              <a:t>3D MRI</a:t>
            </a:r>
          </a:p>
          <a:p>
            <a:r>
              <a:rPr lang="en-US" sz="2400" b="1" dirty="0" smtClean="0">
                <a:solidFill>
                  <a:schemeClr val="bg1"/>
                </a:solidFill>
              </a:rPr>
              <a:t>30MB </a:t>
            </a:r>
            <a:r>
              <a:rPr lang="en-US" sz="1200" b="1" dirty="0">
                <a:solidFill>
                  <a:schemeClr val="accent1"/>
                </a:solidFill>
              </a:rPr>
              <a:t>– </a:t>
            </a:r>
            <a:r>
              <a:rPr lang="en-US" sz="1200" b="1" dirty="0" smtClean="0">
                <a:solidFill>
                  <a:schemeClr val="accent1"/>
                </a:solidFill>
              </a:rPr>
              <a:t>X-ray</a:t>
            </a:r>
          </a:p>
          <a:p>
            <a:r>
              <a:rPr lang="en-US" sz="2400" b="1" dirty="0" smtClean="0">
                <a:solidFill>
                  <a:schemeClr val="bg1"/>
                </a:solidFill>
              </a:rPr>
              <a:t>120MB</a:t>
            </a:r>
            <a:r>
              <a:rPr lang="en-US" sz="1200" b="1" dirty="0" smtClean="0">
                <a:solidFill>
                  <a:schemeClr val="bg1"/>
                </a:solidFill>
              </a:rPr>
              <a:t>  </a:t>
            </a:r>
            <a:r>
              <a:rPr lang="en-US" sz="1200" b="1" dirty="0">
                <a:solidFill>
                  <a:schemeClr val="accent1"/>
                </a:solidFill>
              </a:rPr>
              <a:t>– </a:t>
            </a:r>
            <a:r>
              <a:rPr lang="en-US" sz="1200" b="1" dirty="0" smtClean="0">
                <a:solidFill>
                  <a:schemeClr val="accent1"/>
                </a:solidFill>
              </a:rPr>
              <a:t> Mammograms</a:t>
            </a:r>
            <a:endParaRPr lang="en-US" sz="1200" b="1" dirty="0">
              <a:solidFill>
                <a:schemeClr val="accent1"/>
              </a:solidFill>
            </a:endParaRPr>
          </a:p>
        </p:txBody>
      </p:sp>
      <p:sp>
        <p:nvSpPr>
          <p:cNvPr id="56" name="Rectangle 55"/>
          <p:cNvSpPr/>
          <p:nvPr/>
        </p:nvSpPr>
        <p:spPr>
          <a:xfrm>
            <a:off x="2610782" y="3844727"/>
            <a:ext cx="2440612" cy="1384995"/>
          </a:xfrm>
          <a:prstGeom prst="rect">
            <a:avLst/>
          </a:prstGeom>
        </p:spPr>
        <p:txBody>
          <a:bodyPr wrap="square">
            <a:spAutoFit/>
          </a:bodyPr>
          <a:lstStyle/>
          <a:p>
            <a:r>
              <a:rPr lang="en-US" sz="3600" b="1" dirty="0" smtClean="0">
                <a:solidFill>
                  <a:schemeClr val="bg1"/>
                </a:solidFill>
              </a:rPr>
              <a:t>20-40</a:t>
            </a:r>
            <a:r>
              <a:rPr lang="en-US" sz="3600" b="1" dirty="0">
                <a:solidFill>
                  <a:schemeClr val="bg1"/>
                </a:solidFill>
              </a:rPr>
              <a:t>%</a:t>
            </a:r>
            <a:r>
              <a:rPr lang="en-US" sz="1600" b="1" dirty="0">
                <a:solidFill>
                  <a:schemeClr val="bg1"/>
                </a:solidFill>
              </a:rPr>
              <a:t> annual </a:t>
            </a:r>
            <a:r>
              <a:rPr lang="en-US" sz="1600" b="1" dirty="0" smtClean="0">
                <a:solidFill>
                  <a:schemeClr val="bg1"/>
                </a:solidFill>
              </a:rPr>
              <a:t>increase in </a:t>
            </a:r>
            <a:r>
              <a:rPr lang="en-US" sz="1600" b="1" dirty="0">
                <a:solidFill>
                  <a:schemeClr val="bg1"/>
                </a:solidFill>
              </a:rPr>
              <a:t>medical image </a:t>
            </a:r>
            <a:r>
              <a:rPr lang="en-US" sz="1600" b="1" dirty="0" smtClean="0">
                <a:solidFill>
                  <a:schemeClr val="bg1"/>
                </a:solidFill>
              </a:rPr>
              <a:t>archives</a:t>
            </a:r>
            <a:endParaRPr lang="en-US" sz="1600" b="1" dirty="0">
              <a:solidFill>
                <a:schemeClr val="bg1"/>
              </a:solidFill>
            </a:endParaRPr>
          </a:p>
        </p:txBody>
      </p:sp>
      <p:sp>
        <p:nvSpPr>
          <p:cNvPr id="71" name="Title 1"/>
          <p:cNvSpPr txBox="1">
            <a:spLocks/>
          </p:cNvSpPr>
          <p:nvPr/>
        </p:nvSpPr>
        <p:spPr>
          <a:xfrm>
            <a:off x="324000" y="218113"/>
            <a:ext cx="7346307" cy="643021"/>
          </a:xfrm>
          <a:prstGeom prst="rect">
            <a:avLst/>
          </a:prstGeom>
        </p:spPr>
        <p:txBody>
          <a:bodyPr lIns="0" rIns="0"/>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2800" dirty="0" smtClean="0">
                <a:solidFill>
                  <a:schemeClr val="accent1"/>
                </a:solidFill>
              </a:rPr>
              <a:t>Explosion of biological health information</a:t>
            </a:r>
            <a:endParaRPr lang="en-US" sz="2800" dirty="0">
              <a:solidFill>
                <a:schemeClr val="accent1"/>
              </a:solidFill>
            </a:endParaRPr>
          </a:p>
        </p:txBody>
      </p:sp>
      <p:sp>
        <p:nvSpPr>
          <p:cNvPr id="73" name="Title 1"/>
          <p:cNvSpPr txBox="1">
            <a:spLocks/>
          </p:cNvSpPr>
          <p:nvPr/>
        </p:nvSpPr>
        <p:spPr bwMode="gray">
          <a:xfrm>
            <a:off x="324000" y="471972"/>
            <a:ext cx="7367936"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2000" b="0" dirty="0" smtClean="0">
                <a:solidFill>
                  <a:schemeClr val="bg1"/>
                </a:solidFill>
              </a:rPr>
              <a:t>Has surpassed human cognitive capacity</a:t>
            </a:r>
            <a:endParaRPr lang="en-US" sz="2000" b="0" dirty="0">
              <a:solidFill>
                <a:schemeClr val="bg1"/>
              </a:solidFill>
            </a:endParaRPr>
          </a:p>
        </p:txBody>
      </p:sp>
      <p:pic>
        <p:nvPicPr>
          <p:cNvPr id="70" name="Picture 69"/>
          <p:cNvPicPr>
            <a:picLocks noChangeAspect="1"/>
          </p:cNvPicPr>
          <p:nvPr/>
        </p:nvPicPr>
        <p:blipFill rotWithShape="1">
          <a:blip r:embed="rId20" cstate="print">
            <a:extLst>
              <a:ext uri="{BEBA8EAE-BF5A-486C-A8C5-ECC9F3942E4B}">
                <a14:imgProps xmlns:a14="http://schemas.microsoft.com/office/drawing/2010/main">
                  <a14:imgLayer r:embed="rId21">
                    <a14:imgEffect>
                      <a14:colorTemperature colorTemp="7200"/>
                    </a14:imgEffect>
                    <a14:imgEffect>
                      <a14:brightnessContrast contrast="20000"/>
                    </a14:imgEffect>
                  </a14:imgLayer>
                </a14:imgProps>
              </a:ext>
              <a:ext uri="{28A0092B-C50C-407E-A947-70E740481C1C}">
                <a14:useLocalDpi xmlns:a14="http://schemas.microsoft.com/office/drawing/2010/main"/>
              </a:ext>
            </a:extLst>
          </a:blip>
          <a:srcRect l="33779" t="4374" r="36080" b="3099"/>
          <a:stretch/>
        </p:blipFill>
        <p:spPr>
          <a:xfrm>
            <a:off x="559295" y="1393794"/>
            <a:ext cx="1712920" cy="3943748"/>
          </a:xfrm>
          <a:prstGeom prst="rect">
            <a:avLst/>
          </a:prstGeom>
        </p:spPr>
      </p:pic>
      <p:grpSp>
        <p:nvGrpSpPr>
          <p:cNvPr id="72" name="Group 71"/>
          <p:cNvGrpSpPr>
            <a:grpSpLocks noChangeAspect="1"/>
          </p:cNvGrpSpPr>
          <p:nvPr/>
        </p:nvGrpSpPr>
        <p:grpSpPr>
          <a:xfrm>
            <a:off x="2583666" y="1737461"/>
            <a:ext cx="4651995" cy="1678205"/>
            <a:chOff x="474402" y="1585295"/>
            <a:chExt cx="8291534" cy="3988221"/>
          </a:xfrm>
        </p:grpSpPr>
        <p:sp>
          <p:nvSpPr>
            <p:cNvPr id="75" name="Rectangle 61"/>
            <p:cNvSpPr/>
            <p:nvPr/>
          </p:nvSpPr>
          <p:spPr bwMode="gray">
            <a:xfrm>
              <a:off x="5465063" y="1778628"/>
              <a:ext cx="2240661" cy="1411084"/>
            </a:xfrm>
            <a:custGeom>
              <a:avLst/>
              <a:gdLst>
                <a:gd name="connsiteX0" fmla="*/ 0 w 6393561"/>
                <a:gd name="connsiteY0" fmla="*/ 0 h 1411084"/>
                <a:gd name="connsiteX1" fmla="*/ 6393561 w 6393561"/>
                <a:gd name="connsiteY1" fmla="*/ 0 h 1411084"/>
                <a:gd name="connsiteX2" fmla="*/ 6393561 w 6393561"/>
                <a:gd name="connsiteY2" fmla="*/ 1411084 h 1411084"/>
                <a:gd name="connsiteX3" fmla="*/ 0 w 6393561"/>
                <a:gd name="connsiteY3" fmla="*/ 1411084 h 1411084"/>
                <a:gd name="connsiteX4" fmla="*/ 0 w 6393561"/>
                <a:gd name="connsiteY4" fmla="*/ 0 h 1411084"/>
                <a:gd name="connsiteX0" fmla="*/ 0 w 6393561"/>
                <a:gd name="connsiteY0" fmla="*/ 0 h 1411084"/>
                <a:gd name="connsiteX1" fmla="*/ 6393561 w 6393561"/>
                <a:gd name="connsiteY1" fmla="*/ 0 h 1411084"/>
                <a:gd name="connsiteX2" fmla="*/ 6393561 w 6393561"/>
                <a:gd name="connsiteY2" fmla="*/ 1411084 h 1411084"/>
                <a:gd name="connsiteX3" fmla="*/ 4152900 w 6393561"/>
                <a:gd name="connsiteY3" fmla="*/ 1411084 h 1411084"/>
                <a:gd name="connsiteX4" fmla="*/ 0 w 6393561"/>
                <a:gd name="connsiteY4" fmla="*/ 0 h 1411084"/>
                <a:gd name="connsiteX0" fmla="*/ 1285875 w 2240661"/>
                <a:gd name="connsiteY0" fmla="*/ 9525 h 1411084"/>
                <a:gd name="connsiteX1" fmla="*/ 2240661 w 2240661"/>
                <a:gd name="connsiteY1" fmla="*/ 0 h 1411084"/>
                <a:gd name="connsiteX2" fmla="*/ 2240661 w 2240661"/>
                <a:gd name="connsiteY2" fmla="*/ 1411084 h 1411084"/>
                <a:gd name="connsiteX3" fmla="*/ 0 w 2240661"/>
                <a:gd name="connsiteY3" fmla="*/ 1411084 h 1411084"/>
                <a:gd name="connsiteX4" fmla="*/ 1285875 w 2240661"/>
                <a:gd name="connsiteY4" fmla="*/ 9525 h 1411084"/>
                <a:gd name="connsiteX0" fmla="*/ 1285875 w 2240661"/>
                <a:gd name="connsiteY0" fmla="*/ 9525 h 1411084"/>
                <a:gd name="connsiteX1" fmla="*/ 2240661 w 2240661"/>
                <a:gd name="connsiteY1" fmla="*/ 0 h 1411084"/>
                <a:gd name="connsiteX2" fmla="*/ 2240661 w 2240661"/>
                <a:gd name="connsiteY2" fmla="*/ 1411084 h 1411084"/>
                <a:gd name="connsiteX3" fmla="*/ 0 w 2240661"/>
                <a:gd name="connsiteY3" fmla="*/ 1411084 h 1411084"/>
                <a:gd name="connsiteX4" fmla="*/ 1285875 w 2240661"/>
                <a:gd name="connsiteY4" fmla="*/ 9525 h 1411084"/>
                <a:gd name="connsiteX0" fmla="*/ 1285875 w 2240661"/>
                <a:gd name="connsiteY0" fmla="*/ 9525 h 1411084"/>
                <a:gd name="connsiteX1" fmla="*/ 2240661 w 2240661"/>
                <a:gd name="connsiteY1" fmla="*/ 0 h 1411084"/>
                <a:gd name="connsiteX2" fmla="*/ 2240661 w 2240661"/>
                <a:gd name="connsiteY2" fmla="*/ 1411084 h 1411084"/>
                <a:gd name="connsiteX3" fmla="*/ 0 w 2240661"/>
                <a:gd name="connsiteY3" fmla="*/ 1411084 h 1411084"/>
                <a:gd name="connsiteX4" fmla="*/ 1285875 w 2240661"/>
                <a:gd name="connsiteY4" fmla="*/ 9525 h 1411084"/>
                <a:gd name="connsiteX0" fmla="*/ 1285875 w 2240661"/>
                <a:gd name="connsiteY0" fmla="*/ 9525 h 1411084"/>
                <a:gd name="connsiteX1" fmla="*/ 2240661 w 2240661"/>
                <a:gd name="connsiteY1" fmla="*/ 0 h 1411084"/>
                <a:gd name="connsiteX2" fmla="*/ 2240661 w 2240661"/>
                <a:gd name="connsiteY2" fmla="*/ 1411084 h 1411084"/>
                <a:gd name="connsiteX3" fmla="*/ 0 w 2240661"/>
                <a:gd name="connsiteY3" fmla="*/ 1411084 h 1411084"/>
                <a:gd name="connsiteX4" fmla="*/ 1285875 w 2240661"/>
                <a:gd name="connsiteY4" fmla="*/ 9525 h 1411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61" h="1411084">
                  <a:moveTo>
                    <a:pt x="1285875" y="9525"/>
                  </a:moveTo>
                  <a:lnTo>
                    <a:pt x="2240661" y="0"/>
                  </a:lnTo>
                  <a:lnTo>
                    <a:pt x="2240661" y="1411084"/>
                  </a:lnTo>
                  <a:lnTo>
                    <a:pt x="0" y="1411084"/>
                  </a:lnTo>
                  <a:cubicBezTo>
                    <a:pt x="495300" y="1010573"/>
                    <a:pt x="762000" y="695786"/>
                    <a:pt x="1285875" y="9525"/>
                  </a:cubicBezTo>
                  <a:close/>
                </a:path>
              </a:pathLst>
            </a:custGeom>
            <a:solidFill>
              <a:schemeClr val="accent3">
                <a:lumMod val="60000"/>
                <a:lumOff val="40000"/>
                <a:alpha val="80000"/>
              </a:schemeClr>
            </a:solidFill>
          </p:spPr>
          <p:txBody>
            <a:bodyPr wrap="square" rtlCol="0" anchor="ctr" anchorCtr="1">
              <a:noAutofit/>
            </a:bodyPr>
            <a:lstStyle/>
            <a:p>
              <a:pPr algn="ctr"/>
              <a:endParaRPr lang="en-US" sz="1200" dirty="0" smtClean="0">
                <a:solidFill>
                  <a:schemeClr val="bg1"/>
                </a:solidFill>
                <a:cs typeface="Arial"/>
              </a:endParaRPr>
            </a:p>
          </p:txBody>
        </p:sp>
        <p:sp>
          <p:nvSpPr>
            <p:cNvPr id="76" name="Rectangle 60"/>
            <p:cNvSpPr/>
            <p:nvPr/>
          </p:nvSpPr>
          <p:spPr bwMode="gray">
            <a:xfrm>
              <a:off x="1312163" y="3180186"/>
              <a:ext cx="6393561" cy="1404631"/>
            </a:xfrm>
            <a:custGeom>
              <a:avLst/>
              <a:gdLst>
                <a:gd name="connsiteX0" fmla="*/ 0 w 6393561"/>
                <a:gd name="connsiteY0" fmla="*/ 0 h 1395106"/>
                <a:gd name="connsiteX1" fmla="*/ 6393561 w 6393561"/>
                <a:gd name="connsiteY1" fmla="*/ 0 h 1395106"/>
                <a:gd name="connsiteX2" fmla="*/ 6393561 w 6393561"/>
                <a:gd name="connsiteY2" fmla="*/ 1395106 h 1395106"/>
                <a:gd name="connsiteX3" fmla="*/ 0 w 6393561"/>
                <a:gd name="connsiteY3" fmla="*/ 1395106 h 1395106"/>
                <a:gd name="connsiteX4" fmla="*/ 0 w 6393561"/>
                <a:gd name="connsiteY4" fmla="*/ 0 h 1395106"/>
                <a:gd name="connsiteX0" fmla="*/ 4143375 w 6393561"/>
                <a:gd name="connsiteY0" fmla="*/ 0 h 1404631"/>
                <a:gd name="connsiteX1" fmla="*/ 6393561 w 6393561"/>
                <a:gd name="connsiteY1" fmla="*/ 9525 h 1404631"/>
                <a:gd name="connsiteX2" fmla="*/ 6393561 w 6393561"/>
                <a:gd name="connsiteY2" fmla="*/ 1404631 h 1404631"/>
                <a:gd name="connsiteX3" fmla="*/ 0 w 6393561"/>
                <a:gd name="connsiteY3" fmla="*/ 1404631 h 1404631"/>
                <a:gd name="connsiteX4" fmla="*/ 4143375 w 6393561"/>
                <a:gd name="connsiteY4" fmla="*/ 0 h 1404631"/>
                <a:gd name="connsiteX0" fmla="*/ 4143375 w 6393561"/>
                <a:gd name="connsiteY0" fmla="*/ 0 h 1404631"/>
                <a:gd name="connsiteX1" fmla="*/ 6393561 w 6393561"/>
                <a:gd name="connsiteY1" fmla="*/ 9525 h 1404631"/>
                <a:gd name="connsiteX2" fmla="*/ 6393561 w 6393561"/>
                <a:gd name="connsiteY2" fmla="*/ 1404631 h 1404631"/>
                <a:gd name="connsiteX3" fmla="*/ 0 w 6393561"/>
                <a:gd name="connsiteY3" fmla="*/ 1404631 h 1404631"/>
                <a:gd name="connsiteX4" fmla="*/ 4143375 w 6393561"/>
                <a:gd name="connsiteY4" fmla="*/ 0 h 1404631"/>
                <a:gd name="connsiteX0" fmla="*/ 4143375 w 6393561"/>
                <a:gd name="connsiteY0" fmla="*/ 0 h 1404631"/>
                <a:gd name="connsiteX1" fmla="*/ 6393561 w 6393561"/>
                <a:gd name="connsiteY1" fmla="*/ 9525 h 1404631"/>
                <a:gd name="connsiteX2" fmla="*/ 6393561 w 6393561"/>
                <a:gd name="connsiteY2" fmla="*/ 1404631 h 1404631"/>
                <a:gd name="connsiteX3" fmla="*/ 0 w 6393561"/>
                <a:gd name="connsiteY3" fmla="*/ 1404631 h 1404631"/>
                <a:gd name="connsiteX4" fmla="*/ 4143375 w 6393561"/>
                <a:gd name="connsiteY4" fmla="*/ 0 h 1404631"/>
                <a:gd name="connsiteX0" fmla="*/ 4191000 w 6393561"/>
                <a:gd name="connsiteY0" fmla="*/ 0 h 1404631"/>
                <a:gd name="connsiteX1" fmla="*/ 6393561 w 6393561"/>
                <a:gd name="connsiteY1" fmla="*/ 9525 h 1404631"/>
                <a:gd name="connsiteX2" fmla="*/ 6393561 w 6393561"/>
                <a:gd name="connsiteY2" fmla="*/ 1404631 h 1404631"/>
                <a:gd name="connsiteX3" fmla="*/ 0 w 6393561"/>
                <a:gd name="connsiteY3" fmla="*/ 1404631 h 1404631"/>
                <a:gd name="connsiteX4" fmla="*/ 4191000 w 6393561"/>
                <a:gd name="connsiteY4" fmla="*/ 0 h 1404631"/>
                <a:gd name="connsiteX0" fmla="*/ 4171950 w 6393561"/>
                <a:gd name="connsiteY0" fmla="*/ 0 h 1404631"/>
                <a:gd name="connsiteX1" fmla="*/ 6393561 w 6393561"/>
                <a:gd name="connsiteY1" fmla="*/ 9525 h 1404631"/>
                <a:gd name="connsiteX2" fmla="*/ 6393561 w 6393561"/>
                <a:gd name="connsiteY2" fmla="*/ 1404631 h 1404631"/>
                <a:gd name="connsiteX3" fmla="*/ 0 w 6393561"/>
                <a:gd name="connsiteY3" fmla="*/ 1404631 h 1404631"/>
                <a:gd name="connsiteX4" fmla="*/ 4171950 w 6393561"/>
                <a:gd name="connsiteY4" fmla="*/ 0 h 1404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561" h="1404631">
                  <a:moveTo>
                    <a:pt x="4171950" y="0"/>
                  </a:moveTo>
                  <a:lnTo>
                    <a:pt x="6393561" y="9525"/>
                  </a:lnTo>
                  <a:lnTo>
                    <a:pt x="6393561" y="1404631"/>
                  </a:lnTo>
                  <a:lnTo>
                    <a:pt x="0" y="1404631"/>
                  </a:lnTo>
                  <a:cubicBezTo>
                    <a:pt x="2209800" y="1145971"/>
                    <a:pt x="2933700" y="801585"/>
                    <a:pt x="4171950" y="0"/>
                  </a:cubicBezTo>
                  <a:close/>
                </a:path>
              </a:pathLst>
            </a:custGeom>
            <a:solidFill>
              <a:schemeClr val="accent3">
                <a:lumMod val="40000"/>
                <a:lumOff val="60000"/>
                <a:alpha val="80000"/>
              </a:schemeClr>
            </a:solidFill>
          </p:spPr>
          <p:txBody>
            <a:bodyPr wrap="square" rtlCol="0" anchor="ctr" anchorCtr="1">
              <a:noAutofit/>
            </a:bodyPr>
            <a:lstStyle/>
            <a:p>
              <a:pPr algn="ctr"/>
              <a:endParaRPr lang="en-US" sz="1200" dirty="0" smtClean="0">
                <a:solidFill>
                  <a:schemeClr val="bg1"/>
                </a:solidFill>
                <a:cs typeface="Arial"/>
              </a:endParaRPr>
            </a:p>
          </p:txBody>
        </p:sp>
        <p:sp>
          <p:nvSpPr>
            <p:cNvPr id="77" name="Rectangle 76"/>
            <p:cNvSpPr/>
            <p:nvPr/>
          </p:nvSpPr>
          <p:spPr bwMode="gray">
            <a:xfrm>
              <a:off x="1312163" y="4584818"/>
              <a:ext cx="6393561" cy="260218"/>
            </a:xfrm>
            <a:prstGeom prst="rect">
              <a:avLst/>
            </a:prstGeom>
            <a:solidFill>
              <a:schemeClr val="accent3">
                <a:lumMod val="20000"/>
                <a:lumOff val="80000"/>
                <a:alpha val="60000"/>
              </a:schemeClr>
            </a:solidFill>
          </p:spPr>
          <p:txBody>
            <a:bodyPr wrap="square" rtlCol="0" anchor="ctr" anchorCtr="1">
              <a:noAutofit/>
            </a:bodyPr>
            <a:lstStyle/>
            <a:p>
              <a:pPr algn="ctr"/>
              <a:endParaRPr lang="en-US" sz="1200" dirty="0" smtClean="0">
                <a:solidFill>
                  <a:schemeClr val="bg1"/>
                </a:solidFill>
                <a:cs typeface="Arial"/>
              </a:endParaRPr>
            </a:p>
          </p:txBody>
        </p:sp>
        <p:sp>
          <p:nvSpPr>
            <p:cNvPr id="78" name="Left Brace 77"/>
            <p:cNvSpPr/>
            <p:nvPr/>
          </p:nvSpPr>
          <p:spPr>
            <a:xfrm rot="10800000">
              <a:off x="7956375" y="1673137"/>
              <a:ext cx="308345" cy="3378026"/>
            </a:xfrm>
            <a:prstGeom prst="leftBrace">
              <a:avLst>
                <a:gd name="adj1" fmla="val 51520"/>
                <a:gd name="adj2" fmla="val 50000"/>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solidFill>
                  <a:schemeClr val="bg1"/>
                </a:solidFill>
              </a:endParaRPr>
            </a:p>
          </p:txBody>
        </p:sp>
        <p:sp>
          <p:nvSpPr>
            <p:cNvPr id="79" name="TextBox 78"/>
            <p:cNvSpPr txBox="1"/>
            <p:nvPr/>
          </p:nvSpPr>
          <p:spPr>
            <a:xfrm rot="5400000">
              <a:off x="6937386" y="3203782"/>
              <a:ext cx="3108562" cy="548539"/>
            </a:xfrm>
            <a:prstGeom prst="rect">
              <a:avLst/>
            </a:prstGeom>
            <a:noFill/>
            <a:ln>
              <a:noFill/>
            </a:ln>
          </p:spPr>
          <p:txBody>
            <a:bodyPr wrap="square" lIns="91425" tIns="45712" rIns="91425" bIns="45712" rtlCol="0">
              <a:spAutoFit/>
            </a:bodyPr>
            <a:lstStyle/>
            <a:p>
              <a:pPr algn="ctr" fontAlgn="base">
                <a:spcBef>
                  <a:spcPct val="50000"/>
                </a:spcBef>
                <a:spcAft>
                  <a:spcPct val="0"/>
                </a:spcAft>
                <a:buClr>
                  <a:srgbClr val="F0AB00"/>
                </a:buClr>
                <a:buSzPct val="80000"/>
              </a:pPr>
              <a:r>
                <a:rPr lang="en-US" sz="1400" b="1" kern="0" dirty="0" smtClean="0">
                  <a:solidFill>
                    <a:schemeClr val="accent3">
                      <a:lumMod val="60000"/>
                      <a:lumOff val="40000"/>
                    </a:schemeClr>
                  </a:solidFill>
                  <a:latin typeface="+mn-lt"/>
                  <a:ea typeface="Arial Unicode MS" pitchFamily="34" charset="-128"/>
                  <a:cs typeface="Arial Unicode MS" pitchFamily="34" charset="-128"/>
                </a:rPr>
                <a:t>BIG DATA</a:t>
              </a:r>
              <a:endParaRPr lang="en-US" sz="1400" b="1" kern="0" dirty="0">
                <a:solidFill>
                  <a:schemeClr val="accent3">
                    <a:lumMod val="60000"/>
                    <a:lumOff val="40000"/>
                  </a:schemeClr>
                </a:solidFill>
                <a:latin typeface="+mn-lt"/>
                <a:ea typeface="Arial Unicode MS" pitchFamily="34" charset="-128"/>
                <a:cs typeface="Arial Unicode MS" pitchFamily="34" charset="-128"/>
              </a:endParaRPr>
            </a:p>
          </p:txBody>
        </p:sp>
        <p:sp>
          <p:nvSpPr>
            <p:cNvPr id="80" name="TextBox 192"/>
            <p:cNvSpPr txBox="1">
              <a:spLocks noChangeArrowheads="1"/>
            </p:cNvSpPr>
            <p:nvPr>
              <p:custDataLst>
                <p:tags r:id="rId1"/>
              </p:custDataLst>
            </p:nvPr>
          </p:nvSpPr>
          <p:spPr bwMode="auto">
            <a:xfrm>
              <a:off x="1149593" y="5306769"/>
              <a:ext cx="656785"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1990</a:t>
              </a:r>
            </a:p>
          </p:txBody>
        </p:sp>
        <p:grpSp>
          <p:nvGrpSpPr>
            <p:cNvPr id="81" name="Group 80"/>
            <p:cNvGrpSpPr/>
            <p:nvPr/>
          </p:nvGrpSpPr>
          <p:grpSpPr>
            <a:xfrm>
              <a:off x="474402" y="1585295"/>
              <a:ext cx="7231322" cy="3721473"/>
              <a:chOff x="-56437" y="1606982"/>
              <a:chExt cx="7919047" cy="4075399"/>
            </a:xfrm>
          </p:grpSpPr>
          <p:sp>
            <p:nvSpPr>
              <p:cNvPr id="91" name="Line 3"/>
              <p:cNvSpPr>
                <a:spLocks noChangeShapeType="1"/>
              </p:cNvSpPr>
              <p:nvPr/>
            </p:nvSpPr>
            <p:spPr bwMode="auto">
              <a:xfrm flipH="1">
                <a:off x="653801" y="5517989"/>
                <a:ext cx="7208808" cy="0"/>
              </a:xfrm>
              <a:prstGeom prst="line">
                <a:avLst/>
              </a:prstGeom>
              <a:noFill/>
              <a:ln w="19050">
                <a:solidFill>
                  <a:schemeClr val="bg1">
                    <a:lumMod val="50000"/>
                  </a:schemeClr>
                </a:solidFill>
                <a:round/>
                <a:headEnd type="stealth" w="lg" len="lg"/>
                <a:tailEnd type="none" w="lg" len="lg"/>
              </a:ln>
            </p:spPr>
            <p:txBody>
              <a:bodyPr lIns="89974" tIns="46787" rIns="89974" bIns="46787" anchor="ctr"/>
              <a:lstStyle/>
              <a:p>
                <a:endParaRPr lang="en-US"/>
              </a:p>
            </p:txBody>
          </p:sp>
          <p:sp>
            <p:nvSpPr>
              <p:cNvPr id="92" name="Line 3"/>
              <p:cNvSpPr>
                <a:spLocks noChangeShapeType="1"/>
              </p:cNvSpPr>
              <p:nvPr/>
            </p:nvSpPr>
            <p:spPr bwMode="auto">
              <a:xfrm flipH="1">
                <a:off x="857434" y="1606982"/>
                <a:ext cx="3565" cy="4075399"/>
              </a:xfrm>
              <a:prstGeom prst="line">
                <a:avLst/>
              </a:prstGeom>
              <a:noFill/>
              <a:ln w="19050">
                <a:solidFill>
                  <a:schemeClr val="bg1">
                    <a:lumMod val="50000"/>
                  </a:schemeClr>
                </a:solidFill>
                <a:round/>
                <a:headEnd type="stealth" w="lg" len="lg"/>
                <a:tailEnd type="none" w="lg" len="lg"/>
              </a:ln>
            </p:spPr>
            <p:txBody>
              <a:bodyPr lIns="89974" tIns="46787" rIns="89974" bIns="46787" anchor="ctr"/>
              <a:lstStyle/>
              <a:p>
                <a:endParaRPr lang="en-US"/>
              </a:p>
            </p:txBody>
          </p:sp>
          <p:sp>
            <p:nvSpPr>
              <p:cNvPr id="93" name="Line 22"/>
              <p:cNvSpPr>
                <a:spLocks noChangeShapeType="1"/>
              </p:cNvSpPr>
              <p:nvPr>
                <p:custDataLst>
                  <p:tags r:id="rId11"/>
                </p:custDataLst>
              </p:nvPr>
            </p:nvSpPr>
            <p:spPr bwMode="auto">
              <a:xfrm flipV="1">
                <a:off x="873679" y="5181479"/>
                <a:ext cx="6988931" cy="0"/>
              </a:xfrm>
              <a:prstGeom prst="line">
                <a:avLst/>
              </a:prstGeom>
              <a:noFill/>
              <a:ln w="9525">
                <a:solidFill>
                  <a:schemeClr val="bg2">
                    <a:lumMod val="50000"/>
                  </a:schemeClr>
                </a:solidFill>
                <a:round/>
                <a:headEnd/>
                <a:tailEnd/>
              </a:ln>
            </p:spPr>
            <p:txBody>
              <a:bodyPr/>
              <a:lstStyle/>
              <a:p>
                <a:endParaRPr lang="en-US"/>
              </a:p>
            </p:txBody>
          </p:sp>
          <p:sp>
            <p:nvSpPr>
              <p:cNvPr id="94" name="Text Box 26"/>
              <p:cNvSpPr txBox="1">
                <a:spLocks noChangeArrowheads="1"/>
              </p:cNvSpPr>
              <p:nvPr>
                <p:custDataLst>
                  <p:tags r:id="rId12"/>
                </p:custDataLst>
              </p:nvPr>
            </p:nvSpPr>
            <p:spPr bwMode="auto">
              <a:xfrm>
                <a:off x="1527431" y="5337936"/>
                <a:ext cx="3341900" cy="238352"/>
              </a:xfrm>
              <a:prstGeom prst="rect">
                <a:avLst/>
              </a:prstGeom>
              <a:noFill/>
              <a:ln w="9525">
                <a:noFill/>
                <a:miter lim="800000"/>
                <a:headEnd/>
                <a:tailEnd/>
              </a:ln>
            </p:spPr>
            <p:txBody>
              <a:bodyPr wrap="square" rIns="0" anchor="b" anchorCtr="0">
                <a:noAutofit/>
              </a:bodyPr>
              <a:lstStyle/>
              <a:p>
                <a:r>
                  <a:rPr lang="en-US" sz="600" b="1" dirty="0" smtClean="0">
                    <a:solidFill>
                      <a:schemeClr val="bg1"/>
                    </a:solidFill>
                    <a:latin typeface="+mj-lt"/>
                  </a:rPr>
                  <a:t>Decisions by Clinical Phenotype</a:t>
                </a:r>
                <a:endParaRPr lang="en-US" sz="600" b="1" dirty="0">
                  <a:solidFill>
                    <a:schemeClr val="bg1"/>
                  </a:solidFill>
                  <a:latin typeface="+mj-lt"/>
                </a:endParaRPr>
              </a:p>
            </p:txBody>
          </p:sp>
          <p:sp>
            <p:nvSpPr>
              <p:cNvPr id="95" name="Text Box 28"/>
              <p:cNvSpPr txBox="1">
                <a:spLocks noChangeArrowheads="1"/>
              </p:cNvSpPr>
              <p:nvPr>
                <p:custDataLst>
                  <p:tags r:id="rId13"/>
                </p:custDataLst>
              </p:nvPr>
            </p:nvSpPr>
            <p:spPr bwMode="auto">
              <a:xfrm>
                <a:off x="3684079" y="4966534"/>
                <a:ext cx="3978239" cy="277717"/>
              </a:xfrm>
              <a:prstGeom prst="rect">
                <a:avLst/>
              </a:prstGeom>
              <a:noFill/>
              <a:ln w="9525">
                <a:noFill/>
                <a:miter lim="800000"/>
                <a:headEnd/>
                <a:tailEnd/>
              </a:ln>
            </p:spPr>
            <p:txBody>
              <a:bodyPr wrap="square" rIns="0" anchor="b" anchorCtr="0">
                <a:noAutofit/>
              </a:bodyPr>
              <a:lstStyle>
                <a:defPPr>
                  <a:defRPr lang="de-DE"/>
                </a:defPPr>
                <a:lvl1pPr>
                  <a:defRPr sz="1050" b="1">
                    <a:latin typeface="+mj-lt"/>
                  </a:defRPr>
                </a:lvl1pPr>
              </a:lstStyle>
              <a:p>
                <a:r>
                  <a:rPr lang="en-US" sz="600" dirty="0" smtClean="0">
                    <a:solidFill>
                      <a:schemeClr val="bg1"/>
                    </a:solidFill>
                  </a:rPr>
                  <a:t>Structural Genetics</a:t>
                </a:r>
                <a:endParaRPr lang="en-US" sz="600" b="0" dirty="0">
                  <a:solidFill>
                    <a:schemeClr val="bg1"/>
                  </a:solidFill>
                </a:endParaRPr>
              </a:p>
            </p:txBody>
          </p:sp>
          <p:sp>
            <p:nvSpPr>
              <p:cNvPr id="96" name="Freeform 95"/>
              <p:cNvSpPr/>
              <p:nvPr>
                <p:custDataLst>
                  <p:tags r:id="rId14"/>
                </p:custDataLst>
              </p:nvPr>
            </p:nvSpPr>
            <p:spPr bwMode="gray">
              <a:xfrm>
                <a:off x="857433" y="1818702"/>
                <a:ext cx="5951929" cy="3059032"/>
              </a:xfrm>
              <a:custGeom>
                <a:avLst/>
                <a:gdLst>
                  <a:gd name="connsiteX0" fmla="*/ 0 w 4319587"/>
                  <a:gd name="connsiteY0" fmla="*/ 2195513 h 2195513"/>
                  <a:gd name="connsiteX1" fmla="*/ 523875 w 4319587"/>
                  <a:gd name="connsiteY1" fmla="*/ 2133600 h 2195513"/>
                  <a:gd name="connsiteX2" fmla="*/ 1152525 w 4319587"/>
                  <a:gd name="connsiteY2" fmla="*/ 2024063 h 2195513"/>
                  <a:gd name="connsiteX3" fmla="*/ 1914525 w 4319587"/>
                  <a:gd name="connsiteY3" fmla="*/ 1819275 h 2195513"/>
                  <a:gd name="connsiteX4" fmla="*/ 2743200 w 4319587"/>
                  <a:gd name="connsiteY4" fmla="*/ 1443038 h 2195513"/>
                  <a:gd name="connsiteX5" fmla="*/ 3581400 w 4319587"/>
                  <a:gd name="connsiteY5" fmla="*/ 876300 h 2195513"/>
                  <a:gd name="connsiteX6" fmla="*/ 4319587 w 4319587"/>
                  <a:gd name="connsiteY6" fmla="*/ 0 h 21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587" h="2195513">
                    <a:moveTo>
                      <a:pt x="0" y="2195513"/>
                    </a:moveTo>
                    <a:cubicBezTo>
                      <a:pt x="165893" y="2178844"/>
                      <a:pt x="331787" y="2162175"/>
                      <a:pt x="523875" y="2133600"/>
                    </a:cubicBezTo>
                    <a:cubicBezTo>
                      <a:pt x="715963" y="2105025"/>
                      <a:pt x="920750" y="2076450"/>
                      <a:pt x="1152525" y="2024063"/>
                    </a:cubicBezTo>
                    <a:cubicBezTo>
                      <a:pt x="1384300" y="1971676"/>
                      <a:pt x="1649413" y="1916112"/>
                      <a:pt x="1914525" y="1819275"/>
                    </a:cubicBezTo>
                    <a:cubicBezTo>
                      <a:pt x="2179637" y="1722438"/>
                      <a:pt x="2465388" y="1600200"/>
                      <a:pt x="2743200" y="1443038"/>
                    </a:cubicBezTo>
                    <a:cubicBezTo>
                      <a:pt x="3021012" y="1285876"/>
                      <a:pt x="3318669" y="1116806"/>
                      <a:pt x="3581400" y="876300"/>
                    </a:cubicBezTo>
                    <a:cubicBezTo>
                      <a:pt x="3844131" y="635794"/>
                      <a:pt x="4081859" y="317897"/>
                      <a:pt x="4319587" y="0"/>
                    </a:cubicBezTo>
                  </a:path>
                </a:pathLst>
              </a:custGeom>
              <a:noFill/>
              <a:ln w="9525">
                <a:solidFill>
                  <a:schemeClr val="bg2">
                    <a:lumMod val="50000"/>
                  </a:schemeClr>
                </a:solidFill>
                <a:round/>
                <a:headEnd/>
                <a:tailEnd/>
              </a:ln>
            </p:spPr>
            <p:txBody>
              <a:bodyPr/>
              <a:lstStyle/>
              <a:p>
                <a:endParaRPr lang="en-US"/>
              </a:p>
            </p:txBody>
          </p:sp>
          <p:sp>
            <p:nvSpPr>
              <p:cNvPr id="97" name="TextBox 193"/>
              <p:cNvSpPr txBox="1">
                <a:spLocks noChangeArrowheads="1"/>
              </p:cNvSpPr>
              <p:nvPr>
                <p:custDataLst>
                  <p:tags r:id="rId15"/>
                </p:custDataLst>
              </p:nvPr>
            </p:nvSpPr>
            <p:spPr bwMode="auto">
              <a:xfrm rot="16200000">
                <a:off x="-1839128" y="3596488"/>
                <a:ext cx="3848605" cy="283224"/>
              </a:xfrm>
              <a:prstGeom prst="rect">
                <a:avLst/>
              </a:prstGeom>
              <a:noFill/>
              <a:ln w="9525">
                <a:noFill/>
                <a:miter lim="800000"/>
                <a:headEnd/>
                <a:tailEnd/>
              </a:ln>
            </p:spPr>
            <p:txBody>
              <a:bodyPr lIns="0" tIns="0" rIns="0" bIns="0" anchor="ctr" anchorCtr="0"/>
              <a:lstStyle>
                <a:defPPr>
                  <a:defRPr lang="de-DE"/>
                </a:defPPr>
                <a:lvl1pPr algn="r" defTabSz="357188">
                  <a:defRPr sz="1600" b="1">
                    <a:solidFill>
                      <a:schemeClr val="bg1"/>
                    </a:solidFill>
                    <a:latin typeface="+mj-lt"/>
                  </a:defRPr>
                </a:lvl1pPr>
              </a:lstStyle>
              <a:p>
                <a:pPr algn="ctr"/>
                <a:r>
                  <a:rPr lang="en-US" sz="1200" dirty="0" smtClean="0">
                    <a:solidFill>
                      <a:schemeClr val="accent3">
                        <a:lumMod val="60000"/>
                        <a:lumOff val="40000"/>
                      </a:schemeClr>
                    </a:solidFill>
                  </a:rPr>
                  <a:t>Facts per Decision</a:t>
                </a:r>
                <a:endParaRPr lang="en-US" sz="1200" dirty="0">
                  <a:solidFill>
                    <a:schemeClr val="accent3">
                      <a:lumMod val="60000"/>
                      <a:lumOff val="40000"/>
                    </a:schemeClr>
                  </a:solidFill>
                </a:endParaRPr>
              </a:p>
            </p:txBody>
          </p:sp>
        </p:grpSp>
        <p:sp>
          <p:nvSpPr>
            <p:cNvPr id="82" name="TextBox 192"/>
            <p:cNvSpPr txBox="1">
              <a:spLocks noChangeArrowheads="1"/>
            </p:cNvSpPr>
            <p:nvPr>
              <p:custDataLst>
                <p:tags r:id="rId2"/>
              </p:custDataLst>
            </p:nvPr>
          </p:nvSpPr>
          <p:spPr bwMode="auto">
            <a:xfrm>
              <a:off x="2675008" y="5306768"/>
              <a:ext cx="656785"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2000</a:t>
              </a:r>
            </a:p>
          </p:txBody>
        </p:sp>
        <p:sp>
          <p:nvSpPr>
            <p:cNvPr id="83" name="TextBox 192"/>
            <p:cNvSpPr txBox="1">
              <a:spLocks noChangeArrowheads="1"/>
            </p:cNvSpPr>
            <p:nvPr>
              <p:custDataLst>
                <p:tags r:id="rId3"/>
              </p:custDataLst>
            </p:nvPr>
          </p:nvSpPr>
          <p:spPr bwMode="auto">
            <a:xfrm>
              <a:off x="4286619" y="5289062"/>
              <a:ext cx="656785"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2010</a:t>
              </a:r>
            </a:p>
          </p:txBody>
        </p:sp>
        <p:sp>
          <p:nvSpPr>
            <p:cNvPr id="84" name="TextBox 192"/>
            <p:cNvSpPr txBox="1">
              <a:spLocks noChangeArrowheads="1"/>
            </p:cNvSpPr>
            <p:nvPr>
              <p:custDataLst>
                <p:tags r:id="rId4"/>
              </p:custDataLst>
            </p:nvPr>
          </p:nvSpPr>
          <p:spPr bwMode="auto">
            <a:xfrm>
              <a:off x="6026065" y="5289062"/>
              <a:ext cx="656785"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2020</a:t>
              </a:r>
            </a:p>
          </p:txBody>
        </p:sp>
        <p:sp>
          <p:nvSpPr>
            <p:cNvPr id="85" name="TextBox 192"/>
            <p:cNvSpPr txBox="1">
              <a:spLocks noChangeArrowheads="1"/>
            </p:cNvSpPr>
            <p:nvPr>
              <p:custDataLst>
                <p:tags r:id="rId5"/>
              </p:custDataLst>
            </p:nvPr>
          </p:nvSpPr>
          <p:spPr bwMode="auto">
            <a:xfrm>
              <a:off x="882179" y="4715048"/>
              <a:ext cx="328393"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5</a:t>
              </a:r>
            </a:p>
          </p:txBody>
        </p:sp>
        <p:sp>
          <p:nvSpPr>
            <p:cNvPr id="86" name="TextBox 192"/>
            <p:cNvSpPr txBox="1">
              <a:spLocks noChangeArrowheads="1"/>
            </p:cNvSpPr>
            <p:nvPr>
              <p:custDataLst>
                <p:tags r:id="rId6"/>
              </p:custDataLst>
            </p:nvPr>
          </p:nvSpPr>
          <p:spPr bwMode="auto">
            <a:xfrm>
              <a:off x="886230" y="4389965"/>
              <a:ext cx="328393"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10</a:t>
              </a:r>
            </a:p>
          </p:txBody>
        </p:sp>
        <p:sp>
          <p:nvSpPr>
            <p:cNvPr id="87" name="TextBox 192"/>
            <p:cNvSpPr txBox="1">
              <a:spLocks noChangeArrowheads="1"/>
            </p:cNvSpPr>
            <p:nvPr>
              <p:custDataLst>
                <p:tags r:id="rId7"/>
              </p:custDataLst>
            </p:nvPr>
          </p:nvSpPr>
          <p:spPr bwMode="auto">
            <a:xfrm>
              <a:off x="868526" y="3056339"/>
              <a:ext cx="328393" cy="266747"/>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100</a:t>
              </a:r>
            </a:p>
          </p:txBody>
        </p:sp>
        <p:sp>
          <p:nvSpPr>
            <p:cNvPr id="88" name="TextBox 192"/>
            <p:cNvSpPr txBox="1">
              <a:spLocks noChangeArrowheads="1"/>
            </p:cNvSpPr>
            <p:nvPr>
              <p:custDataLst>
                <p:tags r:id="rId8"/>
              </p:custDataLst>
            </p:nvPr>
          </p:nvSpPr>
          <p:spPr bwMode="auto">
            <a:xfrm>
              <a:off x="778046" y="1720574"/>
              <a:ext cx="457059" cy="152656"/>
            </a:xfrm>
            <a:prstGeom prst="rect">
              <a:avLst/>
            </a:prstGeom>
            <a:noFill/>
            <a:ln w="9525">
              <a:noFill/>
              <a:miter lim="800000"/>
              <a:headEnd/>
              <a:tailEnd/>
            </a:ln>
          </p:spPr>
          <p:txBody>
            <a:bodyPr lIns="0" tIns="0" rIns="0" bIns="0" anchor="ctr" anchorCtr="0"/>
            <a:lstStyle/>
            <a:p>
              <a:pPr algn="ctr" defTabSz="357188">
                <a:defRPr/>
              </a:pPr>
              <a:r>
                <a:rPr lang="en-US" sz="800" b="1" dirty="0" smtClean="0">
                  <a:solidFill>
                    <a:schemeClr val="bg1"/>
                  </a:solidFill>
                  <a:latin typeface="+mj-lt"/>
                </a:rPr>
                <a:t>1000</a:t>
              </a:r>
            </a:p>
          </p:txBody>
        </p:sp>
        <p:sp>
          <p:nvSpPr>
            <p:cNvPr id="89" name="Text Box 28"/>
            <p:cNvSpPr txBox="1">
              <a:spLocks noChangeArrowheads="1"/>
            </p:cNvSpPr>
            <p:nvPr>
              <p:custDataLst>
                <p:tags r:id="rId9"/>
              </p:custDataLst>
            </p:nvPr>
          </p:nvSpPr>
          <p:spPr bwMode="auto">
            <a:xfrm>
              <a:off x="5621657" y="3467641"/>
              <a:ext cx="1465601" cy="494502"/>
            </a:xfrm>
            <a:prstGeom prst="rect">
              <a:avLst/>
            </a:prstGeom>
            <a:noFill/>
            <a:ln w="9525">
              <a:noFill/>
              <a:miter lim="800000"/>
              <a:headEnd/>
              <a:tailEnd/>
            </a:ln>
          </p:spPr>
          <p:txBody>
            <a:bodyPr wrap="square" rIns="0" anchor="t" anchorCtr="0">
              <a:noAutofit/>
            </a:bodyPr>
            <a:lstStyle>
              <a:defPPr>
                <a:defRPr lang="de-DE"/>
              </a:defPPr>
              <a:lvl1pPr>
                <a:defRPr sz="1050" b="1">
                  <a:latin typeface="+mj-lt"/>
                </a:defRPr>
              </a:lvl1pPr>
            </a:lstStyle>
            <a:p>
              <a:pPr algn="ctr"/>
              <a:r>
                <a:rPr lang="en-US" sz="600" dirty="0" smtClean="0">
                  <a:solidFill>
                    <a:schemeClr val="bg1"/>
                  </a:solidFill>
                </a:rPr>
                <a:t>Functional Genetics</a:t>
              </a:r>
              <a:endParaRPr lang="en-US" sz="600" b="0" dirty="0">
                <a:solidFill>
                  <a:schemeClr val="bg1"/>
                </a:solidFill>
              </a:endParaRPr>
            </a:p>
          </p:txBody>
        </p:sp>
        <p:sp>
          <p:nvSpPr>
            <p:cNvPr id="90" name="Text Box 28"/>
            <p:cNvSpPr txBox="1">
              <a:spLocks noChangeArrowheads="1"/>
            </p:cNvSpPr>
            <p:nvPr>
              <p:custDataLst>
                <p:tags r:id="rId10"/>
              </p:custDataLst>
            </p:nvPr>
          </p:nvSpPr>
          <p:spPr bwMode="auto">
            <a:xfrm>
              <a:off x="6353856" y="2165359"/>
              <a:ext cx="1232144" cy="611609"/>
            </a:xfrm>
            <a:prstGeom prst="rect">
              <a:avLst/>
            </a:prstGeom>
            <a:noFill/>
            <a:ln w="9525">
              <a:noFill/>
              <a:miter lim="800000"/>
              <a:headEnd/>
              <a:tailEnd/>
            </a:ln>
          </p:spPr>
          <p:txBody>
            <a:bodyPr wrap="square" rIns="0" anchor="t" anchorCtr="0">
              <a:noAutofit/>
            </a:bodyPr>
            <a:lstStyle>
              <a:defPPr>
                <a:defRPr lang="de-DE"/>
              </a:defPPr>
              <a:lvl1pPr>
                <a:defRPr sz="1000" b="1">
                  <a:solidFill>
                    <a:schemeClr val="accent3">
                      <a:lumMod val="75000"/>
                    </a:schemeClr>
                  </a:solidFill>
                  <a:latin typeface="+mj-lt"/>
                </a:defRPr>
              </a:lvl1pPr>
            </a:lstStyle>
            <a:p>
              <a:pPr algn="ctr"/>
              <a:r>
                <a:rPr lang="en-US" sz="600" dirty="0">
                  <a:solidFill>
                    <a:schemeClr val="bg1"/>
                  </a:solidFill>
                </a:rPr>
                <a:t>Proteomics and other effector molecules</a:t>
              </a:r>
            </a:p>
          </p:txBody>
        </p:sp>
      </p:grpSp>
      <p:sp>
        <p:nvSpPr>
          <p:cNvPr id="98" name="Text Placeholder 2"/>
          <p:cNvSpPr txBox="1">
            <a:spLocks/>
          </p:cNvSpPr>
          <p:nvPr/>
        </p:nvSpPr>
        <p:spPr>
          <a:xfrm>
            <a:off x="2610798" y="3453840"/>
            <a:ext cx="5583291" cy="234415"/>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00" dirty="0" smtClean="0">
                <a:solidFill>
                  <a:schemeClr val="bg1"/>
                </a:solidFill>
              </a:rPr>
              <a:t>The Strategic Application of Information Technology in Health Care Organizations (Third Edition 2011) by John P. Glaser and Claudia </a:t>
            </a:r>
            <a:r>
              <a:rPr lang="en-US" sz="600" dirty="0" err="1" smtClean="0">
                <a:solidFill>
                  <a:schemeClr val="bg1"/>
                </a:solidFill>
              </a:rPr>
              <a:t>Salzberg</a:t>
            </a:r>
            <a:endParaRPr lang="en-US" sz="600" dirty="0">
              <a:solidFill>
                <a:schemeClr val="bg1"/>
              </a:solidFill>
            </a:endParaRPr>
          </a:p>
        </p:txBody>
      </p:sp>
      <p:grpSp>
        <p:nvGrpSpPr>
          <p:cNvPr id="7" name="Group 6"/>
          <p:cNvGrpSpPr/>
          <p:nvPr/>
        </p:nvGrpSpPr>
        <p:grpSpPr>
          <a:xfrm>
            <a:off x="417249" y="5841535"/>
            <a:ext cx="8366720" cy="594804"/>
            <a:chOff x="292963" y="5841535"/>
            <a:chExt cx="8482129" cy="594804"/>
          </a:xfrm>
        </p:grpSpPr>
        <p:sp>
          <p:nvSpPr>
            <p:cNvPr id="6" name="Rectangle 5"/>
            <p:cNvSpPr/>
            <p:nvPr/>
          </p:nvSpPr>
          <p:spPr bwMode="gray">
            <a:xfrm>
              <a:off x="292963" y="5841535"/>
              <a:ext cx="1970843" cy="594804"/>
            </a:xfrm>
            <a:prstGeom prst="rect">
              <a:avLst/>
            </a:prstGeom>
            <a:solidFill>
              <a:schemeClr val="accent1">
                <a:alpha val="80000"/>
              </a:schemeClr>
            </a:solidFill>
          </p:spPr>
          <p:txBody>
            <a:bodyPr wrap="square" rtlCol="0" anchor="ctr" anchorCtr="1">
              <a:noAutofit/>
            </a:bodyPr>
            <a:lstStyle/>
            <a:p>
              <a:pPr algn="ctr"/>
              <a:r>
                <a:rPr lang="en-US" sz="1600" b="1" dirty="0">
                  <a:cs typeface="Arial"/>
                </a:rPr>
                <a:t>800 MB</a:t>
              </a:r>
            </a:p>
            <a:p>
              <a:pPr algn="ctr"/>
              <a:r>
                <a:rPr lang="en-US" sz="1200" dirty="0">
                  <a:cs typeface="Arial"/>
                </a:rPr>
                <a:t>Per Genome</a:t>
              </a:r>
            </a:p>
          </p:txBody>
        </p:sp>
        <p:sp>
          <p:nvSpPr>
            <p:cNvPr id="100" name="Rectangle 99"/>
            <p:cNvSpPr/>
            <p:nvPr/>
          </p:nvSpPr>
          <p:spPr bwMode="gray">
            <a:xfrm>
              <a:off x="2463391" y="5841535"/>
              <a:ext cx="1970843" cy="594804"/>
            </a:xfrm>
            <a:prstGeom prst="rect">
              <a:avLst/>
            </a:prstGeom>
            <a:solidFill>
              <a:schemeClr val="accent1">
                <a:alpha val="80000"/>
              </a:schemeClr>
            </a:solidFill>
          </p:spPr>
          <p:txBody>
            <a:bodyPr wrap="square" rtlCol="0" anchor="ctr" anchorCtr="1">
              <a:noAutofit/>
            </a:bodyPr>
            <a:lstStyle/>
            <a:p>
              <a:pPr algn="ctr"/>
              <a:r>
                <a:rPr lang="en-US" sz="1600" b="1" dirty="0">
                  <a:cs typeface="Arial"/>
                </a:rPr>
                <a:t>300 TB+</a:t>
              </a:r>
            </a:p>
            <a:p>
              <a:pPr algn="ctr"/>
              <a:r>
                <a:rPr lang="en-US" sz="1200" dirty="0">
                  <a:cs typeface="Arial"/>
                </a:rPr>
                <a:t>200 Cancer Genomes</a:t>
              </a:r>
            </a:p>
          </p:txBody>
        </p:sp>
        <p:sp>
          <p:nvSpPr>
            <p:cNvPr id="101" name="Rectangle 100"/>
            <p:cNvSpPr/>
            <p:nvPr/>
          </p:nvSpPr>
          <p:spPr bwMode="gray">
            <a:xfrm>
              <a:off x="4633819" y="5841535"/>
              <a:ext cx="1970843" cy="594804"/>
            </a:xfrm>
            <a:prstGeom prst="rect">
              <a:avLst/>
            </a:prstGeom>
            <a:solidFill>
              <a:schemeClr val="accent1">
                <a:alpha val="80000"/>
              </a:schemeClr>
            </a:solidFill>
          </p:spPr>
          <p:txBody>
            <a:bodyPr wrap="square" rtlCol="0" anchor="ctr" anchorCtr="1">
              <a:noAutofit/>
            </a:bodyPr>
            <a:lstStyle/>
            <a:p>
              <a:pPr algn="ctr"/>
              <a:r>
                <a:rPr lang="en-US" sz="1600" b="1" dirty="0" smtClean="0">
                  <a:cs typeface="Arial"/>
                </a:rPr>
                <a:t>200 </a:t>
              </a:r>
              <a:r>
                <a:rPr lang="en-US" sz="1600" b="1" dirty="0">
                  <a:cs typeface="Arial"/>
                </a:rPr>
                <a:t>TB+</a:t>
              </a:r>
            </a:p>
            <a:p>
              <a:pPr algn="ctr"/>
              <a:r>
                <a:rPr lang="en-US" sz="1200" dirty="0">
                  <a:cs typeface="Arial"/>
                </a:rPr>
                <a:t>All Known Variants</a:t>
              </a:r>
            </a:p>
          </p:txBody>
        </p:sp>
        <p:sp>
          <p:nvSpPr>
            <p:cNvPr id="102" name="Rectangle 101"/>
            <p:cNvSpPr/>
            <p:nvPr/>
          </p:nvSpPr>
          <p:spPr bwMode="gray">
            <a:xfrm>
              <a:off x="6804249" y="5841535"/>
              <a:ext cx="1970843" cy="594804"/>
            </a:xfrm>
            <a:prstGeom prst="rect">
              <a:avLst/>
            </a:prstGeom>
            <a:solidFill>
              <a:schemeClr val="accent1">
                <a:alpha val="80000"/>
              </a:schemeClr>
            </a:solidFill>
          </p:spPr>
          <p:txBody>
            <a:bodyPr wrap="square" rtlCol="0" anchor="ctr" anchorCtr="1">
              <a:noAutofit/>
            </a:bodyPr>
            <a:lstStyle/>
            <a:p>
              <a:pPr algn="ctr"/>
              <a:r>
                <a:rPr lang="en-US" sz="1600" b="1" dirty="0">
                  <a:cs typeface="Arial"/>
                </a:rPr>
                <a:t>15 PB+</a:t>
              </a:r>
            </a:p>
            <a:p>
              <a:pPr algn="ctr"/>
              <a:r>
                <a:rPr lang="en-US" sz="1200" dirty="0">
                  <a:cs typeface="Arial"/>
                </a:rPr>
                <a:t>Broad &amp; Sanger DB</a:t>
              </a:r>
            </a:p>
          </p:txBody>
        </p:sp>
      </p:grpSp>
      <p:sp>
        <p:nvSpPr>
          <p:cNvPr id="103" name="Rectangle 10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0" name="Straight Connector 39"/>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543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20" name="Rectangle 19"/>
          <p:cNvSpPr/>
          <p:nvPr/>
        </p:nvSpPr>
        <p:spPr bwMode="gray">
          <a:xfrm>
            <a:off x="3207" y="1727"/>
            <a:ext cx="9144000" cy="6940611"/>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sp>
        <p:nvSpPr>
          <p:cNvPr id="73" name="Rectangle 72"/>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smtClean="0">
                <a:solidFill>
                  <a:schemeClr val="accent1"/>
                </a:solidFill>
              </a:rPr>
              <a:t>Agenda</a:t>
            </a:r>
            <a:endParaRPr lang="en-US" sz="2800" dirty="0">
              <a:solidFill>
                <a:schemeClr val="accent1"/>
              </a:solidFill>
            </a:endParaRPr>
          </a:p>
        </p:txBody>
      </p:sp>
      <p:sp>
        <p:nvSpPr>
          <p:cNvPr id="3" name="Text Placeholder 2"/>
          <p:cNvSpPr>
            <a:spLocks noGrp="1"/>
          </p:cNvSpPr>
          <p:nvPr>
            <p:ph type="body" sz="quarter" idx="10"/>
          </p:nvPr>
        </p:nvSpPr>
        <p:spPr/>
        <p:txBody>
          <a:bodyPr/>
          <a:lstStyle/>
          <a:p>
            <a:pPr lvl="1"/>
            <a:r>
              <a:rPr lang="en-US" sz="2400" dirty="0">
                <a:solidFill>
                  <a:schemeClr val="bg1"/>
                </a:solidFill>
              </a:rPr>
              <a:t>Our POV on Healthcare and Big Data </a:t>
            </a:r>
          </a:p>
          <a:p>
            <a:r>
              <a:rPr lang="en-US" sz="2400" dirty="0">
                <a:solidFill>
                  <a:schemeClr val="bg1"/>
                </a:solidFill>
              </a:rPr>
              <a:t>SAP HANA Innovations</a:t>
            </a:r>
          </a:p>
          <a:p>
            <a:r>
              <a:rPr lang="en-US" sz="2400" dirty="0">
                <a:solidFill>
                  <a:schemeClr val="bg1"/>
                </a:solidFill>
              </a:rPr>
              <a:t>SAP HANA Transformational Impact at Customers</a:t>
            </a:r>
          </a:p>
          <a:p>
            <a:r>
              <a:rPr lang="en-US" sz="2400" dirty="0" smtClean="0">
                <a:solidFill>
                  <a:schemeClr val="bg1"/>
                </a:solidFill>
              </a:rPr>
              <a:t>Summary</a:t>
            </a:r>
            <a:endParaRPr lang="en-US" sz="2400" dirty="0">
              <a:solidFill>
                <a:schemeClr val="bg1"/>
              </a:solidFill>
            </a:endParaRPr>
          </a:p>
        </p:txBody>
      </p:sp>
      <p:cxnSp>
        <p:nvCxnSpPr>
          <p:cNvPr id="7" name="Straight Connector 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296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noChangeArrowheads="1"/>
          </p:cNvPicPr>
          <p:nvPr/>
        </p:nvPicPr>
        <p:blipFill rotWithShape="1">
          <a:blip r:embed="rId3">
            <a:extLst>
              <a:ext uri="{28A0092B-C50C-407E-A947-70E740481C1C}">
                <a14:useLocalDpi xmlns:a14="http://schemas.microsoft.com/office/drawing/2010/main"/>
              </a:ext>
            </a:extLst>
          </a:blip>
          <a:srcRect l="829" r="47769" b="48598"/>
          <a:stretch/>
        </p:blipFill>
        <p:spPr bwMode="auto">
          <a:xfrm>
            <a:off x="0" y="-10633"/>
            <a:ext cx="9158178" cy="686863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bwMode="gray">
          <a:xfrm>
            <a:off x="0" y="-3790"/>
            <a:ext cx="9144000" cy="6861790"/>
          </a:xfrm>
          <a:prstGeom prst="rect">
            <a:avLst/>
          </a:prstGeom>
          <a:gradFill>
            <a:gsLst>
              <a:gs pos="48800">
                <a:srgbClr val="0D0D0D">
                  <a:lumMod val="99000"/>
                  <a:alpha val="53000"/>
                </a:srgbClr>
              </a:gs>
              <a:gs pos="0">
                <a:schemeClr val="tx1">
                  <a:lumMod val="95000"/>
                  <a:lumOff val="5000"/>
                </a:schemeClr>
              </a:gs>
              <a:gs pos="100000">
                <a:schemeClr val="tx1">
                  <a:lumMod val="95000"/>
                  <a:lumOff val="5000"/>
                  <a:alpha val="61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71" name="TextBox 70"/>
          <p:cNvSpPr txBox="1"/>
          <p:nvPr/>
        </p:nvSpPr>
        <p:spPr>
          <a:xfrm>
            <a:off x="2104183" y="2738465"/>
            <a:ext cx="5264296" cy="577481"/>
          </a:xfrm>
          <a:prstGeom prst="rect">
            <a:avLst/>
          </a:prstGeom>
          <a:noFill/>
        </p:spPr>
        <p:txBody>
          <a:bodyPr wrap="square" lIns="84216" tIns="42108" rIns="84216" bIns="42108" rtlCol="0">
            <a:spAutoFit/>
          </a:bodyPr>
          <a:lstStyle/>
          <a:p>
            <a:pPr algn="ctr"/>
            <a:r>
              <a:rPr lang="en-US" sz="3200" b="1" dirty="0" smtClean="0">
                <a:solidFill>
                  <a:schemeClr val="bg1"/>
                </a:solidFill>
                <a:cs typeface="Flux"/>
              </a:rPr>
              <a:t>Up </a:t>
            </a:r>
            <a:r>
              <a:rPr lang="en-US" sz="3200" b="1" dirty="0">
                <a:solidFill>
                  <a:schemeClr val="bg1"/>
                </a:solidFill>
                <a:cs typeface="Flux"/>
              </a:rPr>
              <a:t>to </a:t>
            </a:r>
            <a:r>
              <a:rPr lang="en-US" sz="3200" b="1" i="1" dirty="0">
                <a:solidFill>
                  <a:schemeClr val="accent3">
                    <a:lumMod val="60000"/>
                    <a:lumOff val="40000"/>
                  </a:schemeClr>
                </a:solidFill>
                <a:cs typeface="Flux"/>
              </a:rPr>
              <a:t>600X Faster</a:t>
            </a:r>
          </a:p>
        </p:txBody>
      </p:sp>
      <p:grpSp>
        <p:nvGrpSpPr>
          <p:cNvPr id="14" name="Group 13"/>
          <p:cNvGrpSpPr/>
          <p:nvPr/>
        </p:nvGrpSpPr>
        <p:grpSpPr>
          <a:xfrm>
            <a:off x="2493" y="2192141"/>
            <a:ext cx="731520" cy="519987"/>
            <a:chOff x="-7845706" y="2796576"/>
            <a:chExt cx="731520" cy="519987"/>
          </a:xfrm>
        </p:grpSpPr>
        <p:sp>
          <p:nvSpPr>
            <p:cNvPr id="13" name="TextBox 12"/>
            <p:cNvSpPr txBox="1"/>
            <p:nvPr/>
          </p:nvSpPr>
          <p:spPr>
            <a:xfrm>
              <a:off x="-7845706" y="2954544"/>
              <a:ext cx="731520" cy="362019"/>
            </a:xfrm>
            <a:prstGeom prst="rect">
              <a:avLst/>
            </a:prstGeom>
            <a:noFill/>
          </p:spPr>
          <p:txBody>
            <a:bodyPr wrap="square" lIns="84198" tIns="42099" rIns="84198" bIns="42099" rtlCol="0">
              <a:spAutoFit/>
            </a:bodyPr>
            <a:lstStyle>
              <a:defPPr>
                <a:defRPr lang="de-DE"/>
              </a:defPPr>
              <a:lvl1pPr algn="ctr">
                <a:defRPr sz="1050">
                  <a:solidFill>
                    <a:schemeClr val="bg1">
                      <a:lumMod val="85000"/>
                    </a:schemeClr>
                  </a:solidFill>
                  <a:latin typeface="Flux"/>
                  <a:cs typeface="Flux"/>
                </a:defRPr>
              </a:lvl1pPr>
            </a:lstStyle>
            <a:p>
              <a:r>
                <a:rPr lang="en-US" sz="900" dirty="0"/>
                <a:t>Patient Samples</a:t>
              </a:r>
            </a:p>
          </p:txBody>
        </p:sp>
        <p:cxnSp>
          <p:nvCxnSpPr>
            <p:cNvPr id="40" name="Straight Connector 39"/>
            <p:cNvCxnSpPr/>
            <p:nvPr/>
          </p:nvCxnSpPr>
          <p:spPr>
            <a:xfrm>
              <a:off x="-7480272" y="2796576"/>
              <a:ext cx="0" cy="148950"/>
            </a:xfrm>
            <a:prstGeom prst="line">
              <a:avLst/>
            </a:prstGeom>
            <a:ln w="9525" cmpd="sng">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2099186" y="2199761"/>
            <a:ext cx="798022" cy="519987"/>
            <a:chOff x="-6215298" y="2796576"/>
            <a:chExt cx="798022" cy="519987"/>
          </a:xfrm>
        </p:grpSpPr>
        <p:sp>
          <p:nvSpPr>
            <p:cNvPr id="6" name="TextBox 5"/>
            <p:cNvSpPr txBox="1"/>
            <p:nvPr/>
          </p:nvSpPr>
          <p:spPr>
            <a:xfrm>
              <a:off x="-6215298" y="2954544"/>
              <a:ext cx="798022" cy="362019"/>
            </a:xfrm>
            <a:prstGeom prst="rect">
              <a:avLst/>
            </a:prstGeom>
            <a:noFill/>
          </p:spPr>
          <p:txBody>
            <a:bodyPr wrap="square" lIns="84198" tIns="42099" rIns="84198" bIns="42099" rtlCol="0">
              <a:spAutoFit/>
            </a:bodyPr>
            <a:lstStyle/>
            <a:p>
              <a:pPr algn="ctr"/>
              <a:r>
                <a:rPr lang="en-US" sz="900" dirty="0">
                  <a:solidFill>
                    <a:schemeClr val="bg1">
                      <a:lumMod val="85000"/>
                    </a:schemeClr>
                  </a:solidFill>
                  <a:latin typeface="Flux"/>
                  <a:cs typeface="Flux"/>
                </a:rPr>
                <a:t>Raw DNA Reads</a:t>
              </a:r>
            </a:p>
          </p:txBody>
        </p:sp>
        <p:cxnSp>
          <p:nvCxnSpPr>
            <p:cNvPr id="42" name="Straight Connector 41"/>
            <p:cNvCxnSpPr/>
            <p:nvPr/>
          </p:nvCxnSpPr>
          <p:spPr>
            <a:xfrm>
              <a:off x="-5818371" y="2796576"/>
              <a:ext cx="0" cy="148950"/>
            </a:xfrm>
            <a:prstGeom prst="line">
              <a:avLst/>
            </a:prstGeom>
            <a:ln w="9525" cmpd="sng">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304592" y="2222621"/>
            <a:ext cx="695872" cy="497127"/>
            <a:chOff x="-4485404" y="2796576"/>
            <a:chExt cx="695872" cy="497127"/>
          </a:xfrm>
        </p:grpSpPr>
        <p:sp>
          <p:nvSpPr>
            <p:cNvPr id="8" name="TextBox 7"/>
            <p:cNvSpPr txBox="1"/>
            <p:nvPr/>
          </p:nvSpPr>
          <p:spPr>
            <a:xfrm>
              <a:off x="-4485404" y="2931684"/>
              <a:ext cx="695872" cy="362019"/>
            </a:xfrm>
            <a:prstGeom prst="rect">
              <a:avLst/>
            </a:prstGeom>
            <a:noFill/>
          </p:spPr>
          <p:txBody>
            <a:bodyPr wrap="square" lIns="84198" tIns="42099" rIns="84198" bIns="42099" rtlCol="0">
              <a:spAutoFit/>
            </a:bodyPr>
            <a:lstStyle/>
            <a:p>
              <a:pPr algn="ctr"/>
              <a:r>
                <a:rPr lang="en-US" sz="900" dirty="0">
                  <a:solidFill>
                    <a:schemeClr val="bg1">
                      <a:lumMod val="85000"/>
                    </a:schemeClr>
                  </a:solidFill>
                  <a:latin typeface="Flux"/>
                  <a:cs typeface="Flux"/>
                </a:rPr>
                <a:t>Mapped</a:t>
              </a:r>
              <a:br>
                <a:rPr lang="en-US" sz="900" dirty="0">
                  <a:solidFill>
                    <a:schemeClr val="bg1">
                      <a:lumMod val="85000"/>
                    </a:schemeClr>
                  </a:solidFill>
                  <a:latin typeface="Flux"/>
                  <a:cs typeface="Flux"/>
                </a:rPr>
              </a:br>
              <a:r>
                <a:rPr lang="en-US" sz="900" dirty="0">
                  <a:solidFill>
                    <a:schemeClr val="bg1">
                      <a:lumMod val="85000"/>
                    </a:schemeClr>
                  </a:solidFill>
                  <a:latin typeface="Flux"/>
                  <a:cs typeface="Flux"/>
                </a:rPr>
                <a:t>Genome</a:t>
              </a:r>
            </a:p>
          </p:txBody>
        </p:sp>
        <p:cxnSp>
          <p:nvCxnSpPr>
            <p:cNvPr id="43" name="Straight Connector 42"/>
            <p:cNvCxnSpPr/>
            <p:nvPr/>
          </p:nvCxnSpPr>
          <p:spPr>
            <a:xfrm>
              <a:off x="-4156469" y="2796576"/>
              <a:ext cx="0" cy="148950"/>
            </a:xfrm>
            <a:prstGeom prst="line">
              <a:avLst/>
            </a:prstGeom>
            <a:ln w="9525" cmpd="sng">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6315331" y="2140309"/>
            <a:ext cx="877825" cy="580947"/>
            <a:chOff x="-2928744" y="2796576"/>
            <a:chExt cx="877825" cy="580947"/>
          </a:xfrm>
        </p:grpSpPr>
        <p:sp>
          <p:nvSpPr>
            <p:cNvPr id="10" name="TextBox 9"/>
            <p:cNvSpPr txBox="1"/>
            <p:nvPr/>
          </p:nvSpPr>
          <p:spPr>
            <a:xfrm>
              <a:off x="-2928744" y="3015504"/>
              <a:ext cx="877825" cy="362019"/>
            </a:xfrm>
            <a:prstGeom prst="rect">
              <a:avLst/>
            </a:prstGeom>
            <a:noFill/>
          </p:spPr>
          <p:txBody>
            <a:bodyPr wrap="square" lIns="84198" tIns="42099" rIns="84198" bIns="42099" rtlCol="0">
              <a:spAutoFit/>
            </a:bodyPr>
            <a:lstStyle/>
            <a:p>
              <a:pPr algn="ctr"/>
              <a:r>
                <a:rPr lang="en-US" sz="900" dirty="0">
                  <a:solidFill>
                    <a:schemeClr val="bg1">
                      <a:lumMod val="85000"/>
                    </a:schemeClr>
                  </a:solidFill>
                  <a:latin typeface="Flux"/>
                  <a:cs typeface="Flux"/>
                </a:rPr>
                <a:t>Discovered Variants</a:t>
              </a:r>
            </a:p>
          </p:txBody>
        </p:sp>
        <p:cxnSp>
          <p:nvCxnSpPr>
            <p:cNvPr id="44" name="Straight Connector 43"/>
            <p:cNvCxnSpPr/>
            <p:nvPr/>
          </p:nvCxnSpPr>
          <p:spPr>
            <a:xfrm>
              <a:off x="-2494567" y="2796576"/>
              <a:ext cx="0" cy="148950"/>
            </a:xfrm>
            <a:prstGeom prst="line">
              <a:avLst/>
            </a:prstGeom>
            <a:ln w="9525" cmpd="sng">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8214808" y="2153828"/>
            <a:ext cx="957626" cy="558087"/>
            <a:chOff x="-1490385" y="2796576"/>
            <a:chExt cx="957626" cy="558087"/>
          </a:xfrm>
        </p:grpSpPr>
        <p:sp>
          <p:nvSpPr>
            <p:cNvPr id="12" name="TextBox 11"/>
            <p:cNvSpPr txBox="1"/>
            <p:nvPr/>
          </p:nvSpPr>
          <p:spPr>
            <a:xfrm>
              <a:off x="-1490385" y="2992644"/>
              <a:ext cx="957626" cy="362019"/>
            </a:xfrm>
            <a:prstGeom prst="rect">
              <a:avLst/>
            </a:prstGeom>
            <a:noFill/>
          </p:spPr>
          <p:txBody>
            <a:bodyPr wrap="square" lIns="84198" tIns="42099" rIns="84198" bIns="42099" rtlCol="0">
              <a:spAutoFit/>
            </a:bodyPr>
            <a:lstStyle/>
            <a:p>
              <a:pPr algn="ctr"/>
              <a:r>
                <a:rPr lang="en-US" sz="900" dirty="0">
                  <a:solidFill>
                    <a:schemeClr val="bg1">
                      <a:lumMod val="85000"/>
                    </a:schemeClr>
                  </a:solidFill>
                  <a:latin typeface="Flux"/>
                  <a:cs typeface="Flux"/>
                </a:rPr>
                <a:t>Follow-up </a:t>
              </a:r>
              <a:r>
                <a:rPr lang="en-US" sz="900" dirty="0" smtClean="0">
                  <a:solidFill>
                    <a:schemeClr val="bg1">
                      <a:lumMod val="85000"/>
                    </a:schemeClr>
                  </a:solidFill>
                  <a:latin typeface="Flux"/>
                  <a:cs typeface="Flux"/>
                </a:rPr>
                <a:t/>
              </a:r>
              <a:br>
                <a:rPr lang="en-US" sz="900" dirty="0" smtClean="0">
                  <a:solidFill>
                    <a:schemeClr val="bg1">
                      <a:lumMod val="85000"/>
                    </a:schemeClr>
                  </a:solidFill>
                  <a:latin typeface="Flux"/>
                  <a:cs typeface="Flux"/>
                </a:rPr>
              </a:br>
              <a:r>
                <a:rPr lang="en-US" sz="900" dirty="0" smtClean="0">
                  <a:solidFill>
                    <a:schemeClr val="bg1">
                      <a:lumMod val="85000"/>
                    </a:schemeClr>
                  </a:solidFill>
                  <a:latin typeface="Flux"/>
                  <a:cs typeface="Flux"/>
                </a:rPr>
                <a:t>&amp;  </a:t>
              </a:r>
              <a:r>
                <a:rPr lang="en-US" sz="900" dirty="0">
                  <a:solidFill>
                    <a:schemeClr val="bg1">
                      <a:lumMod val="85000"/>
                    </a:schemeClr>
                  </a:solidFill>
                  <a:latin typeface="Flux"/>
                  <a:cs typeface="Flux"/>
                </a:rPr>
                <a:t>Validation</a:t>
              </a:r>
            </a:p>
          </p:txBody>
        </p:sp>
        <p:cxnSp>
          <p:nvCxnSpPr>
            <p:cNvPr id="45" name="Straight Connector 44"/>
            <p:cNvCxnSpPr/>
            <p:nvPr/>
          </p:nvCxnSpPr>
          <p:spPr>
            <a:xfrm>
              <a:off x="-832666" y="2796576"/>
              <a:ext cx="0" cy="148950"/>
            </a:xfrm>
            <a:prstGeom prst="line">
              <a:avLst/>
            </a:prstGeom>
            <a:ln w="9525" cmpd="sng">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27471" y="3328867"/>
            <a:ext cx="3640908" cy="1627486"/>
            <a:chOff x="590550" y="3392665"/>
            <a:chExt cx="3640908" cy="1627486"/>
          </a:xfrm>
        </p:grpSpPr>
        <p:sp>
          <p:nvSpPr>
            <p:cNvPr id="4" name="Rounded Rectangle 3"/>
            <p:cNvSpPr/>
            <p:nvPr/>
          </p:nvSpPr>
          <p:spPr bwMode="gray">
            <a:xfrm>
              <a:off x="590550" y="3392665"/>
              <a:ext cx="3640908" cy="1627486"/>
            </a:xfrm>
            <a:prstGeom prst="roundRect">
              <a:avLst>
                <a:gd name="adj" fmla="val 0"/>
              </a:avLst>
            </a:prstGeom>
            <a:gradFill>
              <a:gsLst>
                <a:gs pos="48800">
                  <a:srgbClr val="0D0D0D">
                    <a:lumMod val="99000"/>
                    <a:alpha val="45000"/>
                  </a:srgbClr>
                </a:gs>
                <a:gs pos="0">
                  <a:schemeClr val="tx1">
                    <a:lumMod val="95000"/>
                    <a:lumOff val="5000"/>
                    <a:alpha val="89000"/>
                  </a:schemeClr>
                </a:gs>
                <a:gs pos="100000">
                  <a:schemeClr val="tx1">
                    <a:lumMod val="95000"/>
                    <a:lumOff val="5000"/>
                    <a:alpha val="84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5" name="TextBox 4"/>
            <p:cNvSpPr txBox="1"/>
            <p:nvPr/>
          </p:nvSpPr>
          <p:spPr>
            <a:xfrm>
              <a:off x="945582" y="3534887"/>
              <a:ext cx="2593980" cy="461665"/>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solidFill>
                  <a:ea typeface="Arial Unicode MS" pitchFamily="34" charset="-128"/>
                  <a:cs typeface="Arial Unicode MS" pitchFamily="34" charset="-128"/>
                </a:rPr>
                <a:t>Real Genome Data</a:t>
              </a:r>
              <a:br>
                <a:rPr lang="en-US" sz="1200" b="1" kern="0" dirty="0" smtClean="0">
                  <a:solidFill>
                    <a:schemeClr val="bg1"/>
                  </a:solidFill>
                  <a:ea typeface="Arial Unicode MS" pitchFamily="34" charset="-128"/>
                  <a:cs typeface="Arial Unicode MS" pitchFamily="34" charset="-128"/>
                </a:rPr>
              </a:br>
              <a:r>
                <a:rPr lang="en-US" sz="1200" b="1" kern="0" dirty="0" smtClean="0">
                  <a:solidFill>
                    <a:schemeClr val="bg1"/>
                  </a:solidFill>
                  <a:ea typeface="Arial Unicode MS" pitchFamily="34" charset="-128"/>
                  <a:cs typeface="Arial Unicode MS" pitchFamily="34" charset="-128"/>
                </a:rPr>
                <a:t>70x Coverage of Human Genome</a:t>
              </a:r>
            </a:p>
          </p:txBody>
        </p:sp>
        <p:sp>
          <p:nvSpPr>
            <p:cNvPr id="9" name="TextBox 8"/>
            <p:cNvSpPr txBox="1"/>
            <p:nvPr/>
          </p:nvSpPr>
          <p:spPr>
            <a:xfrm>
              <a:off x="904875" y="3852867"/>
              <a:ext cx="1553630" cy="1015663"/>
            </a:xfrm>
            <a:prstGeom prst="rect">
              <a:avLst/>
            </a:prstGeom>
            <a:noFill/>
          </p:spPr>
          <p:txBody>
            <a:bodyPr wrap="none" rtlCol="0">
              <a:spAutoFit/>
            </a:bodyPr>
            <a:lstStyle/>
            <a:p>
              <a:pPr fontAlgn="base">
                <a:spcBef>
                  <a:spcPct val="50000"/>
                </a:spcBef>
                <a:spcAft>
                  <a:spcPct val="0"/>
                </a:spcAft>
                <a:buClr>
                  <a:srgbClr val="F0AB00"/>
                </a:buClr>
                <a:buSzPct val="80000"/>
              </a:pPr>
              <a:r>
                <a:rPr lang="en-US" sz="6000" b="1" kern="0" dirty="0" smtClean="0">
                  <a:solidFill>
                    <a:schemeClr val="accent3">
                      <a:lumMod val="60000"/>
                      <a:lumOff val="40000"/>
                    </a:schemeClr>
                  </a:solidFill>
                  <a:ea typeface="Arial Unicode MS" pitchFamily="34" charset="-128"/>
                  <a:cs typeface="Arial Unicode MS" pitchFamily="34" charset="-128"/>
                </a:rPr>
                <a:t>17X</a:t>
              </a:r>
            </a:p>
          </p:txBody>
        </p:sp>
        <p:sp>
          <p:nvSpPr>
            <p:cNvPr id="41" name="TextBox 40"/>
            <p:cNvSpPr txBox="1"/>
            <p:nvPr/>
          </p:nvSpPr>
          <p:spPr>
            <a:xfrm>
              <a:off x="2327393" y="3951772"/>
              <a:ext cx="1165704" cy="523220"/>
            </a:xfrm>
            <a:prstGeom prst="rect">
              <a:avLst/>
            </a:prstGeom>
            <a:noFill/>
          </p:spPr>
          <p:txBody>
            <a:bodyPr wrap="none" rtlCol="0">
              <a:spAutoFit/>
            </a:bodyPr>
            <a:lstStyle/>
            <a:p>
              <a:pPr fontAlgn="base">
                <a:spcBef>
                  <a:spcPct val="50000"/>
                </a:spcBef>
                <a:spcAft>
                  <a:spcPct val="0"/>
                </a:spcAft>
                <a:buClr>
                  <a:srgbClr val="F0AB00"/>
                </a:buClr>
                <a:buSzPct val="80000"/>
              </a:pPr>
              <a:r>
                <a:rPr lang="en-US" sz="2800" b="1" i="1" kern="0" dirty="0">
                  <a:solidFill>
                    <a:schemeClr val="accent3">
                      <a:lumMod val="60000"/>
                      <a:lumOff val="40000"/>
                    </a:schemeClr>
                  </a:solidFill>
                  <a:ea typeface="Arial Unicode MS" pitchFamily="34" charset="-128"/>
                  <a:cs typeface="Arial Unicode MS" pitchFamily="34" charset="-128"/>
                </a:rPr>
                <a:t>f</a:t>
              </a:r>
              <a:r>
                <a:rPr lang="en-US" sz="2800" b="1" i="1" kern="0" dirty="0" smtClean="0">
                  <a:solidFill>
                    <a:schemeClr val="accent3">
                      <a:lumMod val="60000"/>
                      <a:lumOff val="40000"/>
                    </a:schemeClr>
                  </a:solidFill>
                  <a:ea typeface="Arial Unicode MS" pitchFamily="34" charset="-128"/>
                  <a:cs typeface="Arial Unicode MS" pitchFamily="34" charset="-128"/>
                </a:rPr>
                <a:t>aster</a:t>
              </a:r>
            </a:p>
          </p:txBody>
        </p:sp>
        <p:sp>
          <p:nvSpPr>
            <p:cNvPr id="46" name="TextBox 45"/>
            <p:cNvSpPr txBox="1"/>
            <p:nvPr/>
          </p:nvSpPr>
          <p:spPr>
            <a:xfrm>
              <a:off x="833664" y="4706605"/>
              <a:ext cx="3063659" cy="230832"/>
            </a:xfrm>
            <a:prstGeom prst="rect">
              <a:avLst/>
            </a:prstGeom>
            <a:noFill/>
          </p:spPr>
          <p:txBody>
            <a:bodyPr wrap="none" rtlCol="0">
              <a:spAutoFit/>
            </a:bodyPr>
            <a:lstStyle/>
            <a:p>
              <a:pPr fontAlgn="base">
                <a:spcBef>
                  <a:spcPct val="50000"/>
                </a:spcBef>
                <a:spcAft>
                  <a:spcPct val="0"/>
                </a:spcAft>
                <a:buClr>
                  <a:srgbClr val="F0AB00"/>
                </a:buClr>
                <a:buSzPct val="80000"/>
              </a:pPr>
              <a:r>
                <a:rPr lang="en-US" sz="900" kern="0" dirty="0" smtClean="0">
                  <a:solidFill>
                    <a:schemeClr val="bg1">
                      <a:lumMod val="75000"/>
                    </a:schemeClr>
                  </a:solidFill>
                  <a:ea typeface="Arial Unicode MS" pitchFamily="34" charset="-128"/>
                  <a:cs typeface="Arial Unicode MS" pitchFamily="34" charset="-128"/>
                </a:rPr>
                <a:t>84hrs Industry Standard (BWA-SW) </a:t>
              </a:r>
              <a:r>
                <a:rPr lang="en-US" sz="900" i="1" kern="0" dirty="0" smtClean="0">
                  <a:solidFill>
                    <a:schemeClr val="bg1">
                      <a:lumMod val="75000"/>
                    </a:schemeClr>
                  </a:solidFill>
                  <a:ea typeface="Arial Unicode MS" pitchFamily="34" charset="-128"/>
                  <a:cs typeface="Arial Unicode MS" pitchFamily="34" charset="-128"/>
                </a:rPr>
                <a:t>vs.</a:t>
              </a:r>
              <a:r>
                <a:rPr lang="en-US" sz="900" kern="0" dirty="0" smtClean="0">
                  <a:solidFill>
                    <a:schemeClr val="bg1">
                      <a:lumMod val="75000"/>
                    </a:schemeClr>
                  </a:solidFill>
                  <a:ea typeface="Arial Unicode MS" pitchFamily="34" charset="-128"/>
                  <a:cs typeface="Arial Unicode MS" pitchFamily="34" charset="-128"/>
                </a:rPr>
                <a:t> 5hrs SAP HANA</a:t>
              </a:r>
            </a:p>
          </p:txBody>
        </p:sp>
      </p:grpSp>
      <p:grpSp>
        <p:nvGrpSpPr>
          <p:cNvPr id="50" name="Group 49"/>
          <p:cNvGrpSpPr/>
          <p:nvPr/>
        </p:nvGrpSpPr>
        <p:grpSpPr>
          <a:xfrm>
            <a:off x="4421958" y="3317447"/>
            <a:ext cx="3640908" cy="1638906"/>
            <a:chOff x="590550" y="3392665"/>
            <a:chExt cx="3640908" cy="1638906"/>
          </a:xfrm>
        </p:grpSpPr>
        <p:sp>
          <p:nvSpPr>
            <p:cNvPr id="51" name="Rounded Rectangle 50"/>
            <p:cNvSpPr/>
            <p:nvPr/>
          </p:nvSpPr>
          <p:spPr bwMode="gray">
            <a:xfrm>
              <a:off x="590550" y="3392665"/>
              <a:ext cx="3640908" cy="1638906"/>
            </a:xfrm>
            <a:prstGeom prst="roundRect">
              <a:avLst>
                <a:gd name="adj" fmla="val 0"/>
              </a:avLst>
            </a:prstGeom>
            <a:gradFill>
              <a:gsLst>
                <a:gs pos="48800">
                  <a:srgbClr val="0D0D0D">
                    <a:lumMod val="99000"/>
                    <a:alpha val="45000"/>
                  </a:srgbClr>
                </a:gs>
                <a:gs pos="0">
                  <a:schemeClr val="tx1">
                    <a:lumMod val="95000"/>
                    <a:lumOff val="5000"/>
                    <a:alpha val="89000"/>
                  </a:schemeClr>
                </a:gs>
                <a:gs pos="100000">
                  <a:schemeClr val="tx1">
                    <a:lumMod val="95000"/>
                    <a:lumOff val="5000"/>
                    <a:alpha val="84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52" name="TextBox 51"/>
            <p:cNvSpPr txBox="1"/>
            <p:nvPr/>
          </p:nvSpPr>
          <p:spPr>
            <a:xfrm>
              <a:off x="888432" y="3535995"/>
              <a:ext cx="2680542" cy="461665"/>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solidFill>
                  <a:ea typeface="Arial Unicode MS" pitchFamily="34" charset="-128"/>
                  <a:cs typeface="Arial Unicode MS" pitchFamily="34" charset="-128"/>
                </a:rPr>
                <a:t>Report SNPs </a:t>
              </a:r>
              <a:r>
                <a:rPr lang="en-US" sz="700" b="1" kern="0" dirty="0" smtClean="0">
                  <a:solidFill>
                    <a:schemeClr val="bg1"/>
                  </a:solidFill>
                  <a:ea typeface="Arial Unicode MS" pitchFamily="34" charset="-128"/>
                  <a:cs typeface="Arial Unicode MS" pitchFamily="34" charset="-128"/>
                </a:rPr>
                <a:t>(Single Nucleotide Polymorphisms)</a:t>
              </a:r>
              <a:r>
                <a:rPr lang="en-US" sz="1200" b="1" kern="0" dirty="0" smtClean="0">
                  <a:solidFill>
                    <a:schemeClr val="bg1"/>
                  </a:solidFill>
                  <a:ea typeface="Arial Unicode MS" pitchFamily="34" charset="-128"/>
                  <a:cs typeface="Arial Unicode MS" pitchFamily="34" charset="-128"/>
                </a:rPr>
                <a:t/>
              </a:r>
              <a:br>
                <a:rPr lang="en-US" sz="1200" b="1" kern="0" dirty="0" smtClean="0">
                  <a:solidFill>
                    <a:schemeClr val="bg1"/>
                  </a:solidFill>
                  <a:ea typeface="Arial Unicode MS" pitchFamily="34" charset="-128"/>
                  <a:cs typeface="Arial Unicode MS" pitchFamily="34" charset="-128"/>
                </a:rPr>
              </a:br>
              <a:r>
                <a:rPr lang="en-US" sz="1200" b="1" kern="0" dirty="0" smtClean="0">
                  <a:solidFill>
                    <a:schemeClr val="bg1"/>
                  </a:solidFill>
                  <a:ea typeface="Arial Unicode MS" pitchFamily="34" charset="-128"/>
                  <a:cs typeface="Arial Unicode MS" pitchFamily="34" charset="-128"/>
                </a:rPr>
                <a:t>Falling Quality Control</a:t>
              </a:r>
            </a:p>
          </p:txBody>
        </p:sp>
        <p:sp>
          <p:nvSpPr>
            <p:cNvPr id="53" name="TextBox 52"/>
            <p:cNvSpPr txBox="1"/>
            <p:nvPr/>
          </p:nvSpPr>
          <p:spPr>
            <a:xfrm>
              <a:off x="967656" y="3863508"/>
              <a:ext cx="1553630" cy="1015663"/>
            </a:xfrm>
            <a:prstGeom prst="rect">
              <a:avLst/>
            </a:prstGeom>
            <a:noFill/>
          </p:spPr>
          <p:txBody>
            <a:bodyPr wrap="none" rtlCol="0">
              <a:spAutoFit/>
            </a:bodyPr>
            <a:lstStyle/>
            <a:p>
              <a:pPr fontAlgn="base">
                <a:spcBef>
                  <a:spcPct val="50000"/>
                </a:spcBef>
                <a:spcAft>
                  <a:spcPct val="0"/>
                </a:spcAft>
                <a:buClr>
                  <a:srgbClr val="F0AB00"/>
                </a:buClr>
                <a:buSzPct val="80000"/>
              </a:pPr>
              <a:r>
                <a:rPr lang="en-US" sz="6000" b="1" kern="0" dirty="0" smtClean="0">
                  <a:solidFill>
                    <a:schemeClr val="accent3">
                      <a:lumMod val="60000"/>
                      <a:lumOff val="40000"/>
                    </a:schemeClr>
                  </a:solidFill>
                  <a:ea typeface="Arial Unicode MS" pitchFamily="34" charset="-128"/>
                  <a:cs typeface="Arial Unicode MS" pitchFamily="34" charset="-128"/>
                </a:rPr>
                <a:t>82X</a:t>
              </a:r>
            </a:p>
          </p:txBody>
        </p:sp>
        <p:sp>
          <p:nvSpPr>
            <p:cNvPr id="55" name="TextBox 54"/>
            <p:cNvSpPr txBox="1"/>
            <p:nvPr/>
          </p:nvSpPr>
          <p:spPr>
            <a:xfrm>
              <a:off x="2374739" y="3964443"/>
              <a:ext cx="1165704" cy="523220"/>
            </a:xfrm>
            <a:prstGeom prst="rect">
              <a:avLst/>
            </a:prstGeom>
            <a:noFill/>
          </p:spPr>
          <p:txBody>
            <a:bodyPr wrap="none" rtlCol="0">
              <a:spAutoFit/>
            </a:bodyPr>
            <a:lstStyle/>
            <a:p>
              <a:pPr fontAlgn="base">
                <a:spcBef>
                  <a:spcPct val="50000"/>
                </a:spcBef>
                <a:spcAft>
                  <a:spcPct val="0"/>
                </a:spcAft>
                <a:buClr>
                  <a:srgbClr val="F0AB00"/>
                </a:buClr>
                <a:buSzPct val="80000"/>
              </a:pPr>
              <a:r>
                <a:rPr lang="en-US" sz="2800" b="1" i="1" kern="0" dirty="0">
                  <a:solidFill>
                    <a:schemeClr val="accent3">
                      <a:lumMod val="60000"/>
                      <a:lumOff val="40000"/>
                    </a:schemeClr>
                  </a:solidFill>
                  <a:ea typeface="Arial Unicode MS" pitchFamily="34" charset="-128"/>
                  <a:cs typeface="Arial Unicode MS" pitchFamily="34" charset="-128"/>
                </a:rPr>
                <a:t>f</a:t>
              </a:r>
              <a:r>
                <a:rPr lang="en-US" sz="2800" b="1" i="1" kern="0" dirty="0" smtClean="0">
                  <a:solidFill>
                    <a:schemeClr val="accent3">
                      <a:lumMod val="60000"/>
                      <a:lumOff val="40000"/>
                    </a:schemeClr>
                  </a:solidFill>
                  <a:ea typeface="Arial Unicode MS" pitchFamily="34" charset="-128"/>
                  <a:cs typeface="Arial Unicode MS" pitchFamily="34" charset="-128"/>
                </a:rPr>
                <a:t>aster</a:t>
              </a:r>
            </a:p>
          </p:txBody>
        </p:sp>
        <p:sp>
          <p:nvSpPr>
            <p:cNvPr id="56" name="TextBox 55"/>
            <p:cNvSpPr txBox="1"/>
            <p:nvPr/>
          </p:nvSpPr>
          <p:spPr>
            <a:xfrm>
              <a:off x="1269675" y="4725655"/>
              <a:ext cx="2307042" cy="230832"/>
            </a:xfrm>
            <a:prstGeom prst="rect">
              <a:avLst/>
            </a:prstGeom>
            <a:noFill/>
          </p:spPr>
          <p:txBody>
            <a:bodyPr wrap="none" rtlCol="0">
              <a:spAutoFit/>
            </a:bodyPr>
            <a:lstStyle/>
            <a:p>
              <a:pPr fontAlgn="base">
                <a:spcBef>
                  <a:spcPct val="50000"/>
                </a:spcBef>
                <a:spcAft>
                  <a:spcPct val="0"/>
                </a:spcAft>
                <a:buClr>
                  <a:srgbClr val="F0AB00"/>
                </a:buClr>
                <a:buSzPct val="80000"/>
              </a:pPr>
              <a:r>
                <a:rPr lang="en-US" sz="900" kern="0" dirty="0" smtClean="0">
                  <a:solidFill>
                    <a:schemeClr val="bg1">
                      <a:lumMod val="75000"/>
                    </a:schemeClr>
                  </a:solidFill>
                  <a:ea typeface="Arial Unicode MS" pitchFamily="34" charset="-128"/>
                  <a:cs typeface="Arial Unicode MS" pitchFamily="34" charset="-128"/>
                </a:rPr>
                <a:t>102.47sec UCSC </a:t>
              </a:r>
              <a:r>
                <a:rPr lang="en-US" sz="900" i="1" kern="0" dirty="0" smtClean="0">
                  <a:solidFill>
                    <a:schemeClr val="bg1">
                      <a:lumMod val="75000"/>
                    </a:schemeClr>
                  </a:solidFill>
                  <a:ea typeface="Arial Unicode MS" pitchFamily="34" charset="-128"/>
                  <a:cs typeface="Arial Unicode MS" pitchFamily="34" charset="-128"/>
                </a:rPr>
                <a:t>vs.</a:t>
              </a:r>
              <a:r>
                <a:rPr lang="en-US" sz="900" kern="0" dirty="0" smtClean="0">
                  <a:solidFill>
                    <a:schemeClr val="bg1">
                      <a:lumMod val="75000"/>
                    </a:schemeClr>
                  </a:solidFill>
                  <a:ea typeface="Arial Unicode MS" pitchFamily="34" charset="-128"/>
                  <a:cs typeface="Arial Unicode MS" pitchFamily="34" charset="-128"/>
                </a:rPr>
                <a:t> 1.25sec SAP HANA</a:t>
              </a:r>
            </a:p>
          </p:txBody>
        </p:sp>
      </p:grpSp>
      <p:grpSp>
        <p:nvGrpSpPr>
          <p:cNvPr id="58" name="Group 57"/>
          <p:cNvGrpSpPr/>
          <p:nvPr/>
        </p:nvGrpSpPr>
        <p:grpSpPr>
          <a:xfrm>
            <a:off x="627471" y="5026893"/>
            <a:ext cx="3640908" cy="1627486"/>
            <a:chOff x="590550" y="3392665"/>
            <a:chExt cx="3640908" cy="1627486"/>
          </a:xfrm>
        </p:grpSpPr>
        <p:sp>
          <p:nvSpPr>
            <p:cNvPr id="59" name="Rounded Rectangle 58"/>
            <p:cNvSpPr/>
            <p:nvPr/>
          </p:nvSpPr>
          <p:spPr bwMode="gray">
            <a:xfrm>
              <a:off x="590550" y="3392665"/>
              <a:ext cx="3640908" cy="1627486"/>
            </a:xfrm>
            <a:prstGeom prst="roundRect">
              <a:avLst>
                <a:gd name="adj" fmla="val 0"/>
              </a:avLst>
            </a:prstGeom>
            <a:gradFill>
              <a:gsLst>
                <a:gs pos="48800">
                  <a:srgbClr val="0D0D0D">
                    <a:lumMod val="99000"/>
                    <a:alpha val="45000"/>
                  </a:srgbClr>
                </a:gs>
                <a:gs pos="0">
                  <a:schemeClr val="tx1">
                    <a:lumMod val="95000"/>
                    <a:lumOff val="5000"/>
                    <a:alpha val="89000"/>
                  </a:schemeClr>
                </a:gs>
                <a:gs pos="100000">
                  <a:schemeClr val="tx1">
                    <a:lumMod val="95000"/>
                    <a:lumOff val="5000"/>
                    <a:alpha val="84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60" name="TextBox 59"/>
            <p:cNvSpPr txBox="1"/>
            <p:nvPr/>
          </p:nvSpPr>
          <p:spPr>
            <a:xfrm>
              <a:off x="859857" y="3525362"/>
              <a:ext cx="2598788" cy="461665"/>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solidFill>
                  <a:ea typeface="Arial Unicode MS" pitchFamily="34" charset="-128"/>
                  <a:cs typeface="Arial Unicode MS" pitchFamily="34" charset="-128"/>
                </a:rPr>
                <a:t>Compute the Number of Missing </a:t>
              </a:r>
              <a:br>
                <a:rPr lang="en-US" sz="1200" b="1" kern="0" dirty="0" smtClean="0">
                  <a:solidFill>
                    <a:schemeClr val="bg1"/>
                  </a:solidFill>
                  <a:ea typeface="Arial Unicode MS" pitchFamily="34" charset="-128"/>
                  <a:cs typeface="Arial Unicode MS" pitchFamily="34" charset="-128"/>
                </a:rPr>
              </a:br>
              <a:r>
                <a:rPr lang="en-US" sz="1200" b="1" kern="0" dirty="0" smtClean="0">
                  <a:solidFill>
                    <a:schemeClr val="bg1"/>
                  </a:solidFill>
                  <a:ea typeface="Arial Unicode MS" pitchFamily="34" charset="-128"/>
                  <a:cs typeface="Arial Unicode MS" pitchFamily="34" charset="-128"/>
                </a:rPr>
                <a:t>Genotypes for Each Individual</a:t>
              </a:r>
            </a:p>
          </p:txBody>
        </p:sp>
        <p:sp>
          <p:nvSpPr>
            <p:cNvPr id="61" name="TextBox 60"/>
            <p:cNvSpPr txBox="1"/>
            <p:nvPr/>
          </p:nvSpPr>
          <p:spPr>
            <a:xfrm>
              <a:off x="828675" y="3829731"/>
              <a:ext cx="1981633" cy="1015663"/>
            </a:xfrm>
            <a:prstGeom prst="rect">
              <a:avLst/>
            </a:prstGeom>
            <a:noFill/>
          </p:spPr>
          <p:txBody>
            <a:bodyPr wrap="none" rtlCol="0">
              <a:spAutoFit/>
            </a:bodyPr>
            <a:lstStyle/>
            <a:p>
              <a:pPr fontAlgn="base">
                <a:spcBef>
                  <a:spcPct val="50000"/>
                </a:spcBef>
                <a:spcAft>
                  <a:spcPct val="0"/>
                </a:spcAft>
                <a:buClr>
                  <a:srgbClr val="F0AB00"/>
                </a:buClr>
                <a:buSzPct val="80000"/>
              </a:pPr>
              <a:r>
                <a:rPr lang="en-US" sz="6000" b="1" kern="0" dirty="0" smtClean="0">
                  <a:solidFill>
                    <a:schemeClr val="accent3">
                      <a:lumMod val="60000"/>
                      <a:lumOff val="40000"/>
                    </a:schemeClr>
                  </a:solidFill>
                  <a:ea typeface="Arial Unicode MS" pitchFamily="34" charset="-128"/>
                  <a:cs typeface="Arial Unicode MS" pitchFamily="34" charset="-128"/>
                </a:rPr>
                <a:t>270X</a:t>
              </a:r>
            </a:p>
          </p:txBody>
        </p:sp>
        <p:sp>
          <p:nvSpPr>
            <p:cNvPr id="62" name="TextBox 61"/>
            <p:cNvSpPr txBox="1"/>
            <p:nvPr/>
          </p:nvSpPr>
          <p:spPr>
            <a:xfrm>
              <a:off x="2733675" y="3939091"/>
              <a:ext cx="1165704" cy="523220"/>
            </a:xfrm>
            <a:prstGeom prst="rect">
              <a:avLst/>
            </a:prstGeom>
            <a:noFill/>
          </p:spPr>
          <p:txBody>
            <a:bodyPr wrap="none" rtlCol="0">
              <a:spAutoFit/>
            </a:bodyPr>
            <a:lstStyle/>
            <a:p>
              <a:pPr fontAlgn="base">
                <a:spcBef>
                  <a:spcPct val="50000"/>
                </a:spcBef>
                <a:spcAft>
                  <a:spcPct val="0"/>
                </a:spcAft>
                <a:buClr>
                  <a:srgbClr val="F0AB00"/>
                </a:buClr>
                <a:buSzPct val="80000"/>
              </a:pPr>
              <a:r>
                <a:rPr lang="en-US" sz="2800" b="1" i="1" kern="0" dirty="0">
                  <a:solidFill>
                    <a:schemeClr val="accent3">
                      <a:lumMod val="60000"/>
                      <a:lumOff val="40000"/>
                    </a:schemeClr>
                  </a:solidFill>
                  <a:ea typeface="Arial Unicode MS" pitchFamily="34" charset="-128"/>
                  <a:cs typeface="Arial Unicode MS" pitchFamily="34" charset="-128"/>
                </a:rPr>
                <a:t>f</a:t>
              </a:r>
              <a:r>
                <a:rPr lang="en-US" sz="2800" b="1" i="1" kern="0" dirty="0" smtClean="0">
                  <a:solidFill>
                    <a:schemeClr val="accent3">
                      <a:lumMod val="60000"/>
                      <a:lumOff val="40000"/>
                    </a:schemeClr>
                  </a:solidFill>
                  <a:ea typeface="Arial Unicode MS" pitchFamily="34" charset="-128"/>
                  <a:cs typeface="Arial Unicode MS" pitchFamily="34" charset="-128"/>
                </a:rPr>
                <a:t>aster</a:t>
              </a:r>
            </a:p>
          </p:txBody>
        </p:sp>
        <p:sp>
          <p:nvSpPr>
            <p:cNvPr id="63" name="TextBox 62"/>
            <p:cNvSpPr txBox="1"/>
            <p:nvPr/>
          </p:nvSpPr>
          <p:spPr>
            <a:xfrm>
              <a:off x="1262289" y="4697080"/>
              <a:ext cx="2294218" cy="230832"/>
            </a:xfrm>
            <a:prstGeom prst="rect">
              <a:avLst/>
            </a:prstGeom>
            <a:noFill/>
          </p:spPr>
          <p:txBody>
            <a:bodyPr wrap="none" rtlCol="0">
              <a:spAutoFit/>
            </a:bodyPr>
            <a:lstStyle/>
            <a:p>
              <a:pPr fontAlgn="base">
                <a:spcBef>
                  <a:spcPct val="50000"/>
                </a:spcBef>
                <a:spcAft>
                  <a:spcPct val="0"/>
                </a:spcAft>
                <a:buClr>
                  <a:srgbClr val="F0AB00"/>
                </a:buClr>
                <a:buSzPct val="80000"/>
              </a:pPr>
              <a:r>
                <a:rPr lang="en-US" sz="900" kern="0" dirty="0" smtClean="0">
                  <a:solidFill>
                    <a:schemeClr val="bg1">
                      <a:lumMod val="75000"/>
                    </a:schemeClr>
                  </a:solidFill>
                  <a:ea typeface="Arial Unicode MS" pitchFamily="34" charset="-128"/>
                  <a:cs typeface="Arial Unicode MS" pitchFamily="34" charset="-128"/>
                </a:rPr>
                <a:t>548secs VCF Tools </a:t>
              </a:r>
              <a:r>
                <a:rPr lang="en-US" sz="900" i="1" kern="0" dirty="0" smtClean="0">
                  <a:solidFill>
                    <a:schemeClr val="bg1">
                      <a:lumMod val="75000"/>
                    </a:schemeClr>
                  </a:solidFill>
                  <a:ea typeface="Arial Unicode MS" pitchFamily="34" charset="-128"/>
                  <a:cs typeface="Arial Unicode MS" pitchFamily="34" charset="-128"/>
                </a:rPr>
                <a:t>vs.</a:t>
              </a:r>
              <a:r>
                <a:rPr lang="en-US" sz="900" kern="0" dirty="0" smtClean="0">
                  <a:solidFill>
                    <a:schemeClr val="bg1">
                      <a:lumMod val="75000"/>
                    </a:schemeClr>
                  </a:solidFill>
                  <a:ea typeface="Arial Unicode MS" pitchFamily="34" charset="-128"/>
                  <a:cs typeface="Arial Unicode MS" pitchFamily="34" charset="-128"/>
                </a:rPr>
                <a:t> 2 sec SAP HANA</a:t>
              </a:r>
            </a:p>
          </p:txBody>
        </p:sp>
      </p:grpSp>
      <p:grpSp>
        <p:nvGrpSpPr>
          <p:cNvPr id="64" name="Group 63"/>
          <p:cNvGrpSpPr/>
          <p:nvPr/>
        </p:nvGrpSpPr>
        <p:grpSpPr>
          <a:xfrm>
            <a:off x="4421958" y="5015473"/>
            <a:ext cx="3640908" cy="1638906"/>
            <a:chOff x="590550" y="3392665"/>
            <a:chExt cx="3640908" cy="1638906"/>
          </a:xfrm>
        </p:grpSpPr>
        <p:sp>
          <p:nvSpPr>
            <p:cNvPr id="65" name="Rounded Rectangle 64"/>
            <p:cNvSpPr/>
            <p:nvPr/>
          </p:nvSpPr>
          <p:spPr bwMode="gray">
            <a:xfrm>
              <a:off x="590550" y="3392665"/>
              <a:ext cx="3640908" cy="1638906"/>
            </a:xfrm>
            <a:prstGeom prst="roundRect">
              <a:avLst>
                <a:gd name="adj" fmla="val 0"/>
              </a:avLst>
            </a:prstGeom>
            <a:gradFill>
              <a:gsLst>
                <a:gs pos="48800">
                  <a:srgbClr val="0D0D0D">
                    <a:lumMod val="99000"/>
                    <a:alpha val="45000"/>
                  </a:srgbClr>
                </a:gs>
                <a:gs pos="0">
                  <a:schemeClr val="tx1">
                    <a:lumMod val="95000"/>
                    <a:lumOff val="5000"/>
                    <a:alpha val="89000"/>
                  </a:schemeClr>
                </a:gs>
                <a:gs pos="100000">
                  <a:schemeClr val="tx1">
                    <a:lumMod val="95000"/>
                    <a:lumOff val="5000"/>
                    <a:alpha val="8400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66" name="TextBox 65"/>
            <p:cNvSpPr txBox="1"/>
            <p:nvPr/>
          </p:nvSpPr>
          <p:spPr>
            <a:xfrm>
              <a:off x="700147" y="3482830"/>
              <a:ext cx="3449943" cy="56938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100" b="1" dirty="0">
                  <a:solidFill>
                    <a:schemeClr val="bg1"/>
                  </a:solidFill>
                </a:rPr>
                <a:t>Compute the Alternative Allele </a:t>
              </a:r>
              <a:r>
                <a:rPr lang="en-US" sz="1100" b="1" dirty="0" smtClean="0">
                  <a:solidFill>
                    <a:schemeClr val="bg1"/>
                  </a:solidFill>
                </a:rPr>
                <a:t>Frequency for Each Variant </a:t>
              </a:r>
              <a:r>
                <a:rPr lang="en-US" sz="1100" b="1" dirty="0">
                  <a:solidFill>
                    <a:schemeClr val="bg1"/>
                  </a:solidFill>
                </a:rPr>
                <a:t>in a Genomic Region </a:t>
              </a:r>
              <a:r>
                <a:rPr lang="en-US" sz="1050" b="1" dirty="0" smtClean="0">
                  <a:solidFill>
                    <a:schemeClr val="bg1"/>
                  </a:solidFill>
                </a:rPr>
                <a:t/>
              </a:r>
              <a:br>
                <a:rPr lang="en-US" sz="1050" b="1" dirty="0" smtClean="0">
                  <a:solidFill>
                    <a:schemeClr val="bg1"/>
                  </a:solidFill>
                </a:rPr>
              </a:br>
              <a:r>
                <a:rPr lang="en-US" sz="900" dirty="0" smtClean="0">
                  <a:solidFill>
                    <a:schemeClr val="bg1"/>
                  </a:solidFill>
                </a:rPr>
                <a:t>(</a:t>
              </a:r>
              <a:r>
                <a:rPr lang="en-US" sz="900" dirty="0">
                  <a:solidFill>
                    <a:schemeClr val="bg1"/>
                  </a:solidFill>
                </a:rPr>
                <a:t>Chromosome 1, Positions </a:t>
              </a:r>
              <a:r>
                <a:rPr lang="en-US" sz="900" dirty="0" smtClean="0">
                  <a:solidFill>
                    <a:schemeClr val="bg1"/>
                  </a:solidFill>
                </a:rPr>
                <a:t>100,000 – 200,000)</a:t>
              </a:r>
              <a:endParaRPr lang="en-US" sz="900" dirty="0">
                <a:solidFill>
                  <a:schemeClr val="bg1"/>
                </a:solidFill>
              </a:endParaRPr>
            </a:p>
          </p:txBody>
        </p:sp>
        <p:sp>
          <p:nvSpPr>
            <p:cNvPr id="70" name="TextBox 69"/>
            <p:cNvSpPr txBox="1"/>
            <p:nvPr/>
          </p:nvSpPr>
          <p:spPr>
            <a:xfrm>
              <a:off x="847725" y="3867831"/>
              <a:ext cx="1981633" cy="1015663"/>
            </a:xfrm>
            <a:prstGeom prst="rect">
              <a:avLst/>
            </a:prstGeom>
            <a:noFill/>
          </p:spPr>
          <p:txBody>
            <a:bodyPr wrap="none" rtlCol="0">
              <a:spAutoFit/>
            </a:bodyPr>
            <a:lstStyle/>
            <a:p>
              <a:pPr fontAlgn="base">
                <a:spcBef>
                  <a:spcPct val="50000"/>
                </a:spcBef>
                <a:spcAft>
                  <a:spcPct val="0"/>
                </a:spcAft>
                <a:buClr>
                  <a:srgbClr val="F0AB00"/>
                </a:buClr>
                <a:buSzPct val="80000"/>
              </a:pPr>
              <a:r>
                <a:rPr lang="en-US" sz="6000" b="1" kern="0" dirty="0" smtClean="0">
                  <a:solidFill>
                    <a:schemeClr val="accent3">
                      <a:lumMod val="60000"/>
                      <a:lumOff val="40000"/>
                    </a:schemeClr>
                  </a:solidFill>
                  <a:ea typeface="Arial Unicode MS" pitchFamily="34" charset="-128"/>
                  <a:cs typeface="Arial Unicode MS" pitchFamily="34" charset="-128"/>
                </a:rPr>
                <a:t>600X</a:t>
              </a:r>
            </a:p>
          </p:txBody>
        </p:sp>
        <p:sp>
          <p:nvSpPr>
            <p:cNvPr id="72" name="TextBox 71"/>
            <p:cNvSpPr txBox="1"/>
            <p:nvPr/>
          </p:nvSpPr>
          <p:spPr>
            <a:xfrm>
              <a:off x="2676525" y="3967666"/>
              <a:ext cx="1165704" cy="523220"/>
            </a:xfrm>
            <a:prstGeom prst="rect">
              <a:avLst/>
            </a:prstGeom>
            <a:noFill/>
          </p:spPr>
          <p:txBody>
            <a:bodyPr wrap="none" rtlCol="0">
              <a:spAutoFit/>
            </a:bodyPr>
            <a:lstStyle/>
            <a:p>
              <a:pPr fontAlgn="base">
                <a:spcBef>
                  <a:spcPct val="50000"/>
                </a:spcBef>
                <a:spcAft>
                  <a:spcPct val="0"/>
                </a:spcAft>
                <a:buClr>
                  <a:srgbClr val="F0AB00"/>
                </a:buClr>
                <a:buSzPct val="80000"/>
              </a:pPr>
              <a:r>
                <a:rPr lang="en-US" sz="2800" b="1" i="1" kern="0" dirty="0">
                  <a:solidFill>
                    <a:schemeClr val="accent3">
                      <a:lumMod val="60000"/>
                      <a:lumOff val="40000"/>
                    </a:schemeClr>
                  </a:solidFill>
                  <a:ea typeface="Arial Unicode MS" pitchFamily="34" charset="-128"/>
                  <a:cs typeface="Arial Unicode MS" pitchFamily="34" charset="-128"/>
                </a:rPr>
                <a:t>f</a:t>
              </a:r>
              <a:r>
                <a:rPr lang="en-US" sz="2800" b="1" i="1" kern="0" dirty="0" smtClean="0">
                  <a:solidFill>
                    <a:schemeClr val="accent3">
                      <a:lumMod val="60000"/>
                      <a:lumOff val="40000"/>
                    </a:schemeClr>
                  </a:solidFill>
                  <a:ea typeface="Arial Unicode MS" pitchFamily="34" charset="-128"/>
                  <a:cs typeface="Arial Unicode MS" pitchFamily="34" charset="-128"/>
                </a:rPr>
                <a:t>aster</a:t>
              </a:r>
            </a:p>
          </p:txBody>
        </p:sp>
        <p:sp>
          <p:nvSpPr>
            <p:cNvPr id="73" name="TextBox 72"/>
            <p:cNvSpPr txBox="1"/>
            <p:nvPr/>
          </p:nvSpPr>
          <p:spPr>
            <a:xfrm>
              <a:off x="1231575" y="4754230"/>
              <a:ext cx="2364750" cy="230832"/>
            </a:xfrm>
            <a:prstGeom prst="rect">
              <a:avLst/>
            </a:prstGeom>
            <a:noFill/>
          </p:spPr>
          <p:txBody>
            <a:bodyPr wrap="none" rtlCol="0">
              <a:spAutoFit/>
            </a:bodyPr>
            <a:lstStyle/>
            <a:p>
              <a:pPr fontAlgn="base">
                <a:spcBef>
                  <a:spcPct val="50000"/>
                </a:spcBef>
                <a:spcAft>
                  <a:spcPct val="0"/>
                </a:spcAft>
                <a:buClr>
                  <a:srgbClr val="F0AB00"/>
                </a:buClr>
                <a:buSzPct val="80000"/>
              </a:pPr>
              <a:r>
                <a:rPr lang="en-US" sz="900" kern="0" dirty="0" smtClean="0">
                  <a:solidFill>
                    <a:schemeClr val="bg1">
                      <a:lumMod val="75000"/>
                    </a:schemeClr>
                  </a:solidFill>
                  <a:ea typeface="Arial Unicode MS" pitchFamily="34" charset="-128"/>
                  <a:cs typeface="Arial Unicode MS" pitchFamily="34" charset="-128"/>
                </a:rPr>
                <a:t>259sec VCF Tools </a:t>
              </a:r>
              <a:r>
                <a:rPr lang="en-US" sz="900" i="1" kern="0" dirty="0" smtClean="0">
                  <a:solidFill>
                    <a:schemeClr val="bg1">
                      <a:lumMod val="75000"/>
                    </a:schemeClr>
                  </a:solidFill>
                  <a:ea typeface="Arial Unicode MS" pitchFamily="34" charset="-128"/>
                  <a:cs typeface="Arial Unicode MS" pitchFamily="34" charset="-128"/>
                </a:rPr>
                <a:t>vs.</a:t>
              </a:r>
              <a:r>
                <a:rPr lang="en-US" sz="900" kern="0" dirty="0" smtClean="0">
                  <a:solidFill>
                    <a:schemeClr val="bg1">
                      <a:lumMod val="75000"/>
                    </a:schemeClr>
                  </a:solidFill>
                  <a:ea typeface="Arial Unicode MS" pitchFamily="34" charset="-128"/>
                  <a:cs typeface="Arial Unicode MS" pitchFamily="34" charset="-128"/>
                </a:rPr>
                <a:t> 0.43sec SAP HANA</a:t>
              </a:r>
            </a:p>
          </p:txBody>
        </p:sp>
      </p:grpSp>
      <p:grpSp>
        <p:nvGrpSpPr>
          <p:cNvPr id="15" name="Group 14"/>
          <p:cNvGrpSpPr/>
          <p:nvPr/>
        </p:nvGrpSpPr>
        <p:grpSpPr>
          <a:xfrm>
            <a:off x="395549" y="1758833"/>
            <a:ext cx="8448200" cy="588598"/>
            <a:chOff x="409197" y="1558930"/>
            <a:chExt cx="8787680" cy="612249"/>
          </a:xfrm>
        </p:grpSpPr>
        <p:sp>
          <p:nvSpPr>
            <p:cNvPr id="76" name="Rounded Rectangle 75"/>
            <p:cNvSpPr/>
            <p:nvPr/>
          </p:nvSpPr>
          <p:spPr bwMode="gray">
            <a:xfrm>
              <a:off x="409197" y="1558930"/>
              <a:ext cx="2132552" cy="612249"/>
            </a:xfrm>
            <a:prstGeom prst="roundRect">
              <a:avLst>
                <a:gd name="adj" fmla="val 0"/>
              </a:avLst>
            </a:prstGeom>
            <a:solidFill>
              <a:srgbClr val="00B0F0">
                <a:alpha val="80000"/>
              </a:srgbClr>
            </a:solidFill>
            <a:ln w="3175">
              <a:noFill/>
            </a:ln>
          </p:spPr>
          <p:txBody>
            <a:bodyPr wrap="square" rtlCol="0" anchor="ctr" anchorCtr="1">
              <a:noAutofit/>
            </a:bodyPr>
            <a:lstStyle/>
            <a:p>
              <a:pPr algn="ctr"/>
              <a:endParaRPr lang="en-US" sz="1200" dirty="0" smtClean="0">
                <a:solidFill>
                  <a:schemeClr val="bg1"/>
                </a:solidFill>
                <a:cs typeface="Arial"/>
              </a:endParaRPr>
            </a:p>
          </p:txBody>
        </p:sp>
        <p:sp>
          <p:nvSpPr>
            <p:cNvPr id="77" name="TextBox 76"/>
            <p:cNvSpPr txBox="1"/>
            <p:nvPr/>
          </p:nvSpPr>
          <p:spPr>
            <a:xfrm>
              <a:off x="566927" y="1695792"/>
              <a:ext cx="1837191" cy="307748"/>
            </a:xfrm>
            <a:prstGeom prst="rect">
              <a:avLst/>
            </a:prstGeom>
            <a:noFill/>
            <a:ln w="15875">
              <a:noFill/>
            </a:ln>
          </p:spPr>
          <p:txBody>
            <a:bodyPr wrap="square" lIns="91411" tIns="45706" rIns="91411" bIns="45706">
              <a:spAutoFit/>
            </a:bodyPr>
            <a:lstStyle/>
            <a:p>
              <a:pPr algn="ctr" defTabSz="914113">
                <a:spcBef>
                  <a:spcPct val="50000"/>
                </a:spcBef>
                <a:buClr>
                  <a:srgbClr val="F0AB00"/>
                </a:buClr>
                <a:buSzPct val="80000"/>
                <a:defRPr/>
              </a:pPr>
              <a:r>
                <a:rPr lang="en-US" sz="1400" b="1" kern="0" dirty="0" smtClean="0">
                  <a:solidFill>
                    <a:schemeClr val="bg1"/>
                  </a:solidFill>
                  <a:latin typeface="+mj-lt"/>
                  <a:cs typeface="BentonSans Light"/>
                </a:rPr>
                <a:t>Sequencing</a:t>
              </a:r>
              <a:endParaRPr lang="en-US" sz="1400" kern="0" dirty="0">
                <a:solidFill>
                  <a:schemeClr val="bg1"/>
                </a:solidFill>
                <a:latin typeface="+mj-lt"/>
                <a:cs typeface="BentonSans Light"/>
              </a:endParaRPr>
            </a:p>
          </p:txBody>
        </p:sp>
        <p:sp>
          <p:nvSpPr>
            <p:cNvPr id="78" name="Rounded Rectangle 77"/>
            <p:cNvSpPr/>
            <p:nvPr/>
          </p:nvSpPr>
          <p:spPr bwMode="gray">
            <a:xfrm>
              <a:off x="2644449" y="1558930"/>
              <a:ext cx="2132552" cy="612249"/>
            </a:xfrm>
            <a:prstGeom prst="roundRect">
              <a:avLst>
                <a:gd name="adj" fmla="val 0"/>
              </a:avLst>
            </a:prstGeom>
            <a:solidFill>
              <a:schemeClr val="tx2">
                <a:alpha val="80000"/>
              </a:schemeClr>
            </a:solidFill>
            <a:ln w="3175">
              <a:noFill/>
            </a:ln>
          </p:spPr>
          <p:txBody>
            <a:bodyPr wrap="square" rtlCol="0" anchor="ctr" anchorCtr="1">
              <a:noAutofit/>
            </a:bodyPr>
            <a:lstStyle/>
            <a:p>
              <a:pPr algn="ctr"/>
              <a:endParaRPr lang="en-US" sz="1200" dirty="0" smtClean="0">
                <a:solidFill>
                  <a:schemeClr val="bg1"/>
                </a:solidFill>
                <a:cs typeface="Arial"/>
              </a:endParaRPr>
            </a:p>
          </p:txBody>
        </p:sp>
        <p:sp>
          <p:nvSpPr>
            <p:cNvPr id="79" name="Rounded Rectangle 78"/>
            <p:cNvSpPr/>
            <p:nvPr/>
          </p:nvSpPr>
          <p:spPr bwMode="gray">
            <a:xfrm>
              <a:off x="4855559" y="1558930"/>
              <a:ext cx="2132552" cy="612249"/>
            </a:xfrm>
            <a:prstGeom prst="roundRect">
              <a:avLst>
                <a:gd name="adj" fmla="val 0"/>
              </a:avLst>
            </a:prstGeom>
            <a:solidFill>
              <a:srgbClr val="0F46A7">
                <a:alpha val="80000"/>
              </a:srgbClr>
            </a:solidFill>
            <a:ln w="3175">
              <a:noFill/>
            </a:ln>
          </p:spPr>
          <p:txBody>
            <a:bodyPr wrap="square" rtlCol="0" anchor="ctr" anchorCtr="1">
              <a:noAutofit/>
            </a:bodyPr>
            <a:lstStyle/>
            <a:p>
              <a:pPr algn="ctr"/>
              <a:endParaRPr lang="en-US" sz="1200" dirty="0" smtClean="0">
                <a:solidFill>
                  <a:schemeClr val="bg1"/>
                </a:solidFill>
                <a:cs typeface="Arial"/>
              </a:endParaRPr>
            </a:p>
          </p:txBody>
        </p:sp>
        <p:sp>
          <p:nvSpPr>
            <p:cNvPr id="80" name="TextBox 79"/>
            <p:cNvSpPr txBox="1"/>
            <p:nvPr/>
          </p:nvSpPr>
          <p:spPr>
            <a:xfrm>
              <a:off x="2798069" y="1695811"/>
              <a:ext cx="1837191" cy="307748"/>
            </a:xfrm>
            <a:prstGeom prst="rect">
              <a:avLst/>
            </a:prstGeom>
            <a:noFill/>
            <a:ln w="15875">
              <a:noFill/>
            </a:ln>
          </p:spPr>
          <p:txBody>
            <a:bodyPr wrap="square" lIns="91411" tIns="45706" rIns="91411" bIns="45706">
              <a:spAutoFit/>
            </a:bodyPr>
            <a:lstStyle/>
            <a:p>
              <a:pPr algn="ctr" defTabSz="914113">
                <a:spcBef>
                  <a:spcPct val="50000"/>
                </a:spcBef>
                <a:buClr>
                  <a:srgbClr val="F0AB00"/>
                </a:buClr>
                <a:buSzPct val="80000"/>
                <a:defRPr/>
              </a:pPr>
              <a:r>
                <a:rPr lang="en-US" sz="1400" b="1" kern="0" dirty="0" smtClean="0">
                  <a:solidFill>
                    <a:schemeClr val="bg1"/>
                  </a:solidFill>
                  <a:latin typeface="+mj-lt"/>
                  <a:cs typeface="BentonSans Light"/>
                </a:rPr>
                <a:t>Alignment</a:t>
              </a:r>
              <a:endParaRPr lang="en-US" sz="1400" kern="0" dirty="0">
                <a:solidFill>
                  <a:schemeClr val="bg1"/>
                </a:solidFill>
                <a:latin typeface="+mj-lt"/>
                <a:cs typeface="BentonSans Light"/>
              </a:endParaRPr>
            </a:p>
          </p:txBody>
        </p:sp>
        <p:sp>
          <p:nvSpPr>
            <p:cNvPr id="81" name="TextBox 80"/>
            <p:cNvSpPr txBox="1"/>
            <p:nvPr/>
          </p:nvSpPr>
          <p:spPr>
            <a:xfrm>
              <a:off x="4970458" y="1695811"/>
              <a:ext cx="1837191" cy="307748"/>
            </a:xfrm>
            <a:prstGeom prst="rect">
              <a:avLst/>
            </a:prstGeom>
            <a:noFill/>
            <a:ln w="15875">
              <a:noFill/>
            </a:ln>
          </p:spPr>
          <p:txBody>
            <a:bodyPr wrap="square" lIns="91411" tIns="45706" rIns="91411" bIns="45706">
              <a:spAutoFit/>
            </a:bodyPr>
            <a:lstStyle/>
            <a:p>
              <a:pPr algn="ctr" defTabSz="914113">
                <a:spcBef>
                  <a:spcPct val="50000"/>
                </a:spcBef>
                <a:buClr>
                  <a:srgbClr val="F0AB00"/>
                </a:buClr>
                <a:buSzPct val="80000"/>
                <a:defRPr/>
              </a:pPr>
              <a:r>
                <a:rPr lang="en-US" sz="1400" b="1" kern="0" dirty="0" smtClean="0">
                  <a:solidFill>
                    <a:schemeClr val="bg1"/>
                  </a:solidFill>
                  <a:latin typeface="+mj-lt"/>
                  <a:cs typeface="BentonSans Light"/>
                </a:rPr>
                <a:t>Variant Calling</a:t>
              </a:r>
              <a:endParaRPr lang="en-US" sz="1400" kern="0" dirty="0">
                <a:solidFill>
                  <a:schemeClr val="bg1"/>
                </a:solidFill>
                <a:latin typeface="+mj-lt"/>
                <a:cs typeface="BentonSans Light"/>
              </a:endParaRPr>
            </a:p>
          </p:txBody>
        </p:sp>
        <p:sp>
          <p:nvSpPr>
            <p:cNvPr id="82" name="Rounded Rectangle 81"/>
            <p:cNvSpPr/>
            <p:nvPr/>
          </p:nvSpPr>
          <p:spPr bwMode="gray">
            <a:xfrm>
              <a:off x="7064325" y="1558930"/>
              <a:ext cx="2132552" cy="612249"/>
            </a:xfrm>
            <a:prstGeom prst="roundRect">
              <a:avLst>
                <a:gd name="adj" fmla="val 0"/>
              </a:avLst>
            </a:prstGeom>
            <a:solidFill>
              <a:srgbClr val="003283">
                <a:alpha val="80000"/>
              </a:srgbClr>
            </a:solidFill>
            <a:ln w="3175">
              <a:noFill/>
            </a:ln>
          </p:spPr>
          <p:txBody>
            <a:bodyPr wrap="square" rtlCol="0" anchor="ctr" anchorCtr="1">
              <a:noAutofit/>
            </a:bodyPr>
            <a:lstStyle/>
            <a:p>
              <a:pPr algn="ctr"/>
              <a:endParaRPr lang="en-US" sz="1200" dirty="0" smtClean="0">
                <a:solidFill>
                  <a:schemeClr val="bg1"/>
                </a:solidFill>
                <a:cs typeface="Arial"/>
              </a:endParaRPr>
            </a:p>
          </p:txBody>
        </p:sp>
        <p:sp>
          <p:nvSpPr>
            <p:cNvPr id="83" name="TextBox 82"/>
            <p:cNvSpPr txBox="1"/>
            <p:nvPr/>
          </p:nvSpPr>
          <p:spPr>
            <a:xfrm>
              <a:off x="7207799" y="1583717"/>
              <a:ext cx="1837191" cy="523192"/>
            </a:xfrm>
            <a:prstGeom prst="rect">
              <a:avLst/>
            </a:prstGeom>
            <a:noFill/>
            <a:ln w="15875">
              <a:noFill/>
            </a:ln>
          </p:spPr>
          <p:txBody>
            <a:bodyPr wrap="square" lIns="91411" tIns="45706" rIns="91411" bIns="45706">
              <a:spAutoFit/>
            </a:bodyPr>
            <a:lstStyle/>
            <a:p>
              <a:pPr algn="ctr" defTabSz="914113">
                <a:spcBef>
                  <a:spcPct val="50000"/>
                </a:spcBef>
                <a:buClr>
                  <a:srgbClr val="F0AB00"/>
                </a:buClr>
                <a:buSzPct val="80000"/>
                <a:defRPr/>
              </a:pPr>
              <a:r>
                <a:rPr lang="en-US" sz="1400" b="1" kern="0" dirty="0" smtClean="0">
                  <a:solidFill>
                    <a:schemeClr val="bg1"/>
                  </a:solidFill>
                  <a:latin typeface="+mj-lt"/>
                  <a:cs typeface="BentonSans Light"/>
                </a:rPr>
                <a:t>Annotation &amp; Analysis</a:t>
              </a:r>
              <a:endParaRPr lang="en-US" sz="1400" kern="0" dirty="0">
                <a:solidFill>
                  <a:schemeClr val="bg1"/>
                </a:solidFill>
                <a:latin typeface="+mj-lt"/>
                <a:cs typeface="BentonSans Light"/>
              </a:endParaRPr>
            </a:p>
          </p:txBody>
        </p:sp>
      </p:grpSp>
      <p:grpSp>
        <p:nvGrpSpPr>
          <p:cNvPr id="21" name="Group 20"/>
          <p:cNvGrpSpPr/>
          <p:nvPr/>
        </p:nvGrpSpPr>
        <p:grpSpPr>
          <a:xfrm>
            <a:off x="2595173" y="1483748"/>
            <a:ext cx="6216857" cy="208131"/>
            <a:chOff x="2480873" y="1122633"/>
            <a:chExt cx="6216857" cy="208131"/>
          </a:xfrm>
        </p:grpSpPr>
        <p:sp>
          <p:nvSpPr>
            <p:cNvPr id="20" name="Rectangle 19"/>
            <p:cNvSpPr/>
            <p:nvPr/>
          </p:nvSpPr>
          <p:spPr bwMode="gray">
            <a:xfrm>
              <a:off x="2480873" y="1167833"/>
              <a:ext cx="6216857" cy="144261"/>
            </a:xfrm>
            <a:prstGeom prst="rect">
              <a:avLst/>
            </a:prstGeom>
            <a:gradFill>
              <a:gsLst>
                <a:gs pos="27000">
                  <a:srgbClr val="FFC000"/>
                </a:gs>
                <a:gs pos="0">
                  <a:srgbClr val="FFC000">
                    <a:alpha val="0"/>
                  </a:srgbClr>
                </a:gs>
                <a:gs pos="69000">
                  <a:srgbClr val="FF0000"/>
                </a:gs>
                <a:gs pos="100000">
                  <a:srgbClr val="FF0000">
                    <a:alpha val="0"/>
                  </a:srgbClr>
                </a:gs>
              </a:gsLst>
              <a:lin ang="198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84" name="TextBox 83"/>
            <p:cNvSpPr txBox="1"/>
            <p:nvPr/>
          </p:nvSpPr>
          <p:spPr>
            <a:xfrm>
              <a:off x="4268379" y="1122633"/>
              <a:ext cx="2644273" cy="208131"/>
            </a:xfrm>
            <a:prstGeom prst="rect">
              <a:avLst/>
            </a:prstGeom>
            <a:noFill/>
          </p:spPr>
          <p:txBody>
            <a:bodyPr wrap="square" lIns="84198" tIns="42099" rIns="84198" bIns="42099" rtlCol="0">
              <a:spAutoFit/>
            </a:bodyPr>
            <a:lstStyle/>
            <a:p>
              <a:pPr algn="ctr"/>
              <a:r>
                <a:rPr lang="en-US" sz="800" dirty="0">
                  <a:solidFill>
                    <a:schemeClr val="bg1"/>
                  </a:solidFill>
                  <a:latin typeface="Flux"/>
                  <a:cs typeface="Flux"/>
                </a:rPr>
                <a:t>Computationally Intensive</a:t>
              </a:r>
            </a:p>
          </p:txBody>
        </p:sp>
      </p:grpSp>
      <p:sp>
        <p:nvSpPr>
          <p:cNvPr id="86" name="TextBox 85"/>
          <p:cNvSpPr txBox="1"/>
          <p:nvPr/>
        </p:nvSpPr>
        <p:spPr>
          <a:xfrm>
            <a:off x="344740" y="1232431"/>
            <a:ext cx="1908940" cy="254297"/>
          </a:xfrm>
          <a:prstGeom prst="rect">
            <a:avLst/>
          </a:prstGeom>
          <a:noFill/>
        </p:spPr>
        <p:txBody>
          <a:bodyPr wrap="square" lIns="84198" tIns="42099" rIns="84198" bIns="42099" rtlCol="0">
            <a:spAutoFit/>
          </a:bodyPr>
          <a:lstStyle/>
          <a:p>
            <a:r>
              <a:rPr lang="en-US" sz="1050" b="1" dirty="0">
                <a:solidFill>
                  <a:srgbClr val="FFFFFF"/>
                </a:solidFill>
                <a:latin typeface="Flux"/>
                <a:cs typeface="Flux"/>
              </a:rPr>
              <a:t>Genomics Pipeline</a:t>
            </a:r>
          </a:p>
        </p:txBody>
      </p:sp>
      <p:cxnSp>
        <p:nvCxnSpPr>
          <p:cNvPr id="23" name="Straight Connector 22"/>
          <p:cNvCxnSpPr/>
          <p:nvPr/>
        </p:nvCxnSpPr>
        <p:spPr>
          <a:xfrm>
            <a:off x="1952939" y="1359579"/>
            <a:ext cx="6935432" cy="0"/>
          </a:xfrm>
          <a:prstGeom prst="line">
            <a:avLst/>
          </a:prstGeom>
          <a:ln w="63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240528" y="2985707"/>
            <a:ext cx="1805302" cy="261610"/>
          </a:xfrm>
          <a:prstGeom prst="rect">
            <a:avLst/>
          </a:prstGeom>
        </p:spPr>
        <p:txBody>
          <a:bodyPr wrap="none">
            <a:spAutoFit/>
          </a:bodyPr>
          <a:lstStyle/>
          <a:p>
            <a:r>
              <a:rPr lang="en-US" sz="1100" b="1" dirty="0">
                <a:solidFill>
                  <a:schemeClr val="bg1"/>
                </a:solidFill>
                <a:cs typeface="Flux"/>
              </a:rPr>
              <a:t>Promising Early Results</a:t>
            </a:r>
            <a:endParaRPr lang="en-US" sz="1100" dirty="0">
              <a:solidFill>
                <a:schemeClr val="bg1"/>
              </a:solidFill>
            </a:endParaRPr>
          </a:p>
        </p:txBody>
      </p:sp>
      <p:sp>
        <p:nvSpPr>
          <p:cNvPr id="68" name="Title 1"/>
          <p:cNvSpPr txBox="1">
            <a:spLocks/>
          </p:cNvSpPr>
          <p:nvPr/>
        </p:nvSpPr>
        <p:spPr>
          <a:xfrm>
            <a:off x="324000" y="218113"/>
            <a:ext cx="7346307" cy="643021"/>
          </a:xfrm>
          <a:prstGeom prst="rect">
            <a:avLst/>
          </a:prstGeom>
        </p:spPr>
        <p:txBody>
          <a:bodyPr lIns="0" rIns="0"/>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2800" dirty="0">
                <a:solidFill>
                  <a:schemeClr val="accent1"/>
                </a:solidFill>
              </a:rPr>
              <a:t>Genomics Pipeline:</a:t>
            </a:r>
            <a:br>
              <a:rPr lang="en-US" sz="2800" dirty="0">
                <a:solidFill>
                  <a:schemeClr val="accent1"/>
                </a:solidFill>
              </a:rPr>
            </a:br>
            <a:r>
              <a:rPr lang="en-US" sz="2800" dirty="0">
                <a:solidFill>
                  <a:schemeClr val="accent1"/>
                </a:solidFill>
              </a:rPr>
              <a:t>Dramatically Accelerated by SAP HANA</a:t>
            </a:r>
          </a:p>
        </p:txBody>
      </p:sp>
      <p:sp>
        <p:nvSpPr>
          <p:cNvPr id="69" name="Rectangle 68"/>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548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8" name="Rectangle 17"/>
          <p:cNvSpPr/>
          <p:nvPr/>
        </p:nvSpPr>
        <p:spPr bwMode="gray">
          <a:xfrm>
            <a:off x="3196" y="0"/>
            <a:ext cx="9144000" cy="4051005"/>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pic>
        <p:nvPicPr>
          <p:cNvPr id="20" name="Picture 2" descr="C:\Users\HB\Desktop\mki_logo.jpg"/>
          <p:cNvPicPr>
            <a:picLocks noChangeAspect="1" noChangeArrowheads="1"/>
          </p:cNvPicPr>
          <p:nvPr/>
        </p:nvPicPr>
        <p:blipFill>
          <a:blip r:embed="rId4">
            <a:clrChange>
              <a:clrFrom>
                <a:srgbClr val="FFFEFF"/>
              </a:clrFrom>
              <a:clrTo>
                <a:srgbClr val="FFFEFF">
                  <a:alpha val="0"/>
                </a:srgbClr>
              </a:clrTo>
            </a:clrChange>
            <a:extLst>
              <a:ext uri="{28A0092B-C50C-407E-A947-70E740481C1C}">
                <a14:useLocalDpi xmlns:a14="http://schemas.microsoft.com/office/drawing/2010/main"/>
              </a:ext>
            </a:extLst>
          </a:blip>
          <a:srcRect/>
          <a:stretch>
            <a:fillRect/>
          </a:stretch>
        </p:blipFill>
        <p:spPr bwMode="auto">
          <a:xfrm>
            <a:off x="7598504" y="526688"/>
            <a:ext cx="1123842" cy="374614"/>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p:cNvSpPr txBox="1">
            <a:spLocks/>
          </p:cNvSpPr>
          <p:nvPr/>
        </p:nvSpPr>
        <p:spPr bwMode="gray">
          <a:xfrm>
            <a:off x="386012" y="321495"/>
            <a:ext cx="7100488" cy="699437"/>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2800" dirty="0">
                <a:solidFill>
                  <a:srgbClr val="F0AB00"/>
                </a:solidFill>
              </a:rPr>
              <a:t>Mitsui Knowledge Industry </a:t>
            </a:r>
            <a:r>
              <a:rPr lang="en-US" sz="2800" dirty="0" smtClean="0"/>
              <a:t/>
            </a:r>
            <a:br>
              <a:rPr lang="en-US" sz="2800" dirty="0" smtClean="0"/>
            </a:br>
            <a:r>
              <a:rPr lang="en-US" sz="2000" b="0" dirty="0" smtClean="0">
                <a:solidFill>
                  <a:schemeClr val="bg1"/>
                </a:solidFill>
              </a:rPr>
              <a:t>Healthcare Industry </a:t>
            </a:r>
            <a:r>
              <a:rPr lang="en-US" sz="2000" b="0" dirty="0">
                <a:solidFill>
                  <a:schemeClr val="bg1"/>
                </a:solidFill>
              </a:rPr>
              <a:t>– Cancer cell genomic </a:t>
            </a:r>
            <a:r>
              <a:rPr lang="en-US" sz="2000" b="0" dirty="0" smtClean="0">
                <a:solidFill>
                  <a:schemeClr val="bg1"/>
                </a:solidFill>
              </a:rPr>
              <a:t>analysis</a:t>
            </a:r>
            <a:endParaRPr lang="en-US" sz="1800" b="0" dirty="0">
              <a:solidFill>
                <a:srgbClr val="FFFFFF"/>
              </a:solidFill>
            </a:endParaRPr>
          </a:p>
        </p:txBody>
      </p:sp>
      <p:sp>
        <p:nvSpPr>
          <p:cNvPr id="27" name="Rectangle 26"/>
          <p:cNvSpPr/>
          <p:nvPr/>
        </p:nvSpPr>
        <p:spPr bwMode="gray">
          <a:xfrm>
            <a:off x="1" y="1580217"/>
            <a:ext cx="4461164" cy="3605906"/>
          </a:xfrm>
          <a:prstGeom prst="rect">
            <a:avLst/>
          </a:prstGeom>
          <a:solidFill>
            <a:schemeClr val="tx1">
              <a:lumMod val="95000"/>
              <a:lumOff val="5000"/>
              <a:alpha val="65000"/>
            </a:schemeClr>
          </a:solidFill>
        </p:spPr>
        <p:txBody>
          <a:bodyPr wrap="square" rtlCol="0" anchor="ctr" anchorCtr="1">
            <a:noAutofit/>
          </a:bodyPr>
          <a:lstStyle/>
          <a:p>
            <a:pPr algn="ctr"/>
            <a:endParaRPr lang="en-US" sz="1200" dirty="0" smtClean="0">
              <a:solidFill>
                <a:srgbClr val="F0AB00"/>
              </a:solidFill>
              <a:cs typeface="Arial"/>
            </a:endParaRPr>
          </a:p>
        </p:txBody>
      </p:sp>
      <p:sp>
        <p:nvSpPr>
          <p:cNvPr id="28" name="Rectangle 27"/>
          <p:cNvSpPr/>
          <p:nvPr/>
        </p:nvSpPr>
        <p:spPr bwMode="gray">
          <a:xfrm>
            <a:off x="382615" y="1795737"/>
            <a:ext cx="3443661" cy="2062010"/>
          </a:xfrm>
          <a:prstGeom prst="rect">
            <a:avLst/>
          </a:prstGeom>
        </p:spPr>
        <p:txBody>
          <a:bodyPr wrap="square" lIns="91347" tIns="45674" rIns="91347" bIns="45674">
            <a:spAutoFit/>
          </a:bodyPr>
          <a:lstStyle/>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Reduce the time to detect variant DNA </a:t>
            </a:r>
          </a:p>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Support personalized patient therapeutics</a:t>
            </a:r>
          </a:p>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DNA results 216x faster – in 20 minutes or less</a:t>
            </a:r>
          </a:p>
        </p:txBody>
      </p:sp>
      <p:sp>
        <p:nvSpPr>
          <p:cNvPr id="30" name="Rectangle 29"/>
          <p:cNvSpPr/>
          <p:nvPr/>
        </p:nvSpPr>
        <p:spPr>
          <a:xfrm>
            <a:off x="386012" y="3978903"/>
            <a:ext cx="3502407" cy="923330"/>
          </a:xfrm>
          <a:prstGeom prst="rect">
            <a:avLst/>
          </a:prstGeom>
        </p:spPr>
        <p:txBody>
          <a:bodyPr wrap="square">
            <a:spAutoFit/>
          </a:bodyPr>
          <a:lstStyle/>
          <a:p>
            <a:r>
              <a:rPr lang="en-US" b="1" dirty="0">
                <a:solidFill>
                  <a:srgbClr val="F0AB00"/>
                </a:solidFill>
              </a:rPr>
              <a:t>Streamline process of providing individualized cancer drug recommendation</a:t>
            </a:r>
          </a:p>
        </p:txBody>
      </p:sp>
      <p:sp>
        <p:nvSpPr>
          <p:cNvPr id="9" name="Rectangle 8"/>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2919298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1" name="Rectangle 10"/>
          <p:cNvSpPr/>
          <p:nvPr/>
        </p:nvSpPr>
        <p:spPr bwMode="gray">
          <a:xfrm>
            <a:off x="0" y="0"/>
            <a:ext cx="9144000" cy="6858000"/>
          </a:xfrm>
          <a:prstGeom prst="rect">
            <a:avLst/>
          </a:prstGeom>
          <a:gradFill>
            <a:gsLst>
              <a:gs pos="0">
                <a:schemeClr val="tx1">
                  <a:alpha val="83000"/>
                  <a:lumMod val="96000"/>
                  <a:lumOff val="4000"/>
                </a:schemeClr>
              </a:gs>
              <a:gs pos="100000">
                <a:schemeClr val="tx1">
                  <a:lumMod val="95000"/>
                  <a:lumOff val="5000"/>
                  <a:alpha val="17000"/>
                </a:schemeClr>
              </a:gs>
              <a:gs pos="53000">
                <a:schemeClr val="tx1">
                  <a:lumMod val="95000"/>
                  <a:lumOff val="5000"/>
                  <a:alpha val="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pic>
        <p:nvPicPr>
          <p:cNvPr id="30" name="Picture 29"/>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7081409" y="405626"/>
            <a:ext cx="1742914" cy="666745"/>
          </a:xfrm>
          <a:prstGeom prst="rect">
            <a:avLst/>
          </a:prstGeom>
        </p:spPr>
      </p:pic>
      <p:sp>
        <p:nvSpPr>
          <p:cNvPr id="10" name="Rectangle 9"/>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Title 3"/>
          <p:cNvSpPr txBox="1">
            <a:spLocks/>
          </p:cNvSpPr>
          <p:nvPr/>
        </p:nvSpPr>
        <p:spPr bwMode="gray">
          <a:xfrm>
            <a:off x="386012" y="321495"/>
            <a:ext cx="5775091" cy="699437"/>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pPr lvl="0">
              <a:spcBef>
                <a:spcPts val="0"/>
              </a:spcBef>
            </a:pPr>
            <a:r>
              <a:rPr lang="en-US" sz="2800" dirty="0" err="1">
                <a:solidFill>
                  <a:srgbClr val="F0AB00"/>
                </a:solidFill>
              </a:rPr>
              <a:t>Charité</a:t>
            </a:r>
            <a:r>
              <a:rPr lang="en-US" sz="2800" dirty="0">
                <a:solidFill>
                  <a:srgbClr val="F0AB00"/>
                </a:solidFill>
              </a:rPr>
              <a:t> Berlin</a:t>
            </a:r>
            <a:r>
              <a:rPr lang="en-US" sz="2000" b="0" dirty="0">
                <a:solidFill>
                  <a:srgbClr val="000000"/>
                </a:solidFill>
              </a:rPr>
              <a:t/>
            </a:r>
            <a:br>
              <a:rPr lang="en-US" sz="2000" b="0" dirty="0">
                <a:solidFill>
                  <a:srgbClr val="000000"/>
                </a:solidFill>
              </a:rPr>
            </a:br>
            <a:r>
              <a:rPr lang="en-US" sz="2000" b="0" dirty="0">
                <a:solidFill>
                  <a:srgbClr val="FFFFFF"/>
                </a:solidFill>
              </a:rPr>
              <a:t>Healthcare</a:t>
            </a:r>
            <a:r>
              <a:rPr lang="en-US" sz="2000" b="0" dirty="0" smtClean="0">
                <a:solidFill>
                  <a:srgbClr val="FFFFFF"/>
                </a:solidFill>
              </a:rPr>
              <a:t> Industry </a:t>
            </a:r>
            <a:r>
              <a:rPr lang="en-US" sz="2000" b="0" dirty="0">
                <a:solidFill>
                  <a:srgbClr val="FFFFFF"/>
                </a:solidFill>
              </a:rPr>
              <a:t>– Personalized healthcare for cancer patients</a:t>
            </a:r>
            <a:endParaRPr lang="en-US" sz="1400" b="0" dirty="0">
              <a:solidFill>
                <a:srgbClr val="FFFFFF"/>
              </a:solidFill>
            </a:endParaRPr>
          </a:p>
        </p:txBody>
      </p:sp>
      <p:sp>
        <p:nvSpPr>
          <p:cNvPr id="13" name="Rectangle 12"/>
          <p:cNvSpPr/>
          <p:nvPr/>
        </p:nvSpPr>
        <p:spPr bwMode="gray">
          <a:xfrm>
            <a:off x="1" y="1580216"/>
            <a:ext cx="4461164" cy="4101493"/>
          </a:xfrm>
          <a:prstGeom prst="rect">
            <a:avLst/>
          </a:prstGeom>
          <a:solidFill>
            <a:schemeClr val="tx1">
              <a:lumMod val="95000"/>
              <a:lumOff val="5000"/>
              <a:alpha val="65000"/>
            </a:schemeClr>
          </a:solidFill>
        </p:spPr>
        <p:txBody>
          <a:bodyPr wrap="square" rtlCol="0" anchor="ctr" anchorCtr="1">
            <a:noAutofit/>
          </a:bodyPr>
          <a:lstStyle/>
          <a:p>
            <a:pPr algn="ctr"/>
            <a:endParaRPr lang="en-US" sz="1200" dirty="0" smtClean="0">
              <a:solidFill>
                <a:srgbClr val="F0AB00"/>
              </a:solidFill>
              <a:cs typeface="Arial"/>
            </a:endParaRPr>
          </a:p>
        </p:txBody>
      </p:sp>
      <p:sp>
        <p:nvSpPr>
          <p:cNvPr id="14" name="Rectangle 13"/>
          <p:cNvSpPr/>
          <p:nvPr/>
        </p:nvSpPr>
        <p:spPr bwMode="gray">
          <a:xfrm>
            <a:off x="382615" y="1795737"/>
            <a:ext cx="3917781" cy="2769896"/>
          </a:xfrm>
          <a:prstGeom prst="rect">
            <a:avLst/>
          </a:prstGeom>
        </p:spPr>
        <p:txBody>
          <a:bodyPr wrap="square" lIns="91347" tIns="45674" rIns="91347" bIns="45674">
            <a:spAutoFit/>
          </a:bodyPr>
          <a:lstStyle/>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Improve cancer treatment with new patient therapies</a:t>
            </a:r>
          </a:p>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1,000x faster tumor data analysis </a:t>
            </a:r>
            <a:r>
              <a:rPr lang="en-US" sz="1800" dirty="0" smtClean="0">
                <a:solidFill>
                  <a:schemeClr val="bg1"/>
                </a:solidFill>
              </a:rPr>
              <a:t/>
            </a:r>
            <a:br>
              <a:rPr lang="en-US" sz="1800" dirty="0" smtClean="0">
                <a:solidFill>
                  <a:schemeClr val="bg1"/>
                </a:solidFill>
              </a:rPr>
            </a:br>
            <a:r>
              <a:rPr lang="en-US" sz="1800" dirty="0" smtClean="0">
                <a:solidFill>
                  <a:schemeClr val="bg1"/>
                </a:solidFill>
              </a:rPr>
              <a:t>(</a:t>
            </a:r>
            <a:r>
              <a:rPr lang="en-US" sz="1800" dirty="0">
                <a:solidFill>
                  <a:schemeClr val="bg1"/>
                </a:solidFill>
              </a:rPr>
              <a:t>in seconds)</a:t>
            </a:r>
          </a:p>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Real-time analysis of 300M patient entries across departments and geographies</a:t>
            </a:r>
          </a:p>
          <a:p>
            <a:pPr marL="171450" lvl="2" indent="-171450" defTabSz="1088776">
              <a:spcBef>
                <a:spcPts val="1200"/>
              </a:spcBef>
              <a:buClr>
                <a:srgbClr val="F0AB00"/>
              </a:buClr>
              <a:buSzPct val="100000"/>
              <a:buFont typeface="Wingdings" pitchFamily="2" charset="2"/>
              <a:buChar char=""/>
            </a:pPr>
            <a:r>
              <a:rPr lang="en-US" sz="1800" dirty="0">
                <a:solidFill>
                  <a:schemeClr val="bg1"/>
                </a:solidFill>
              </a:rPr>
              <a:t>Reduced time in staff shift changes</a:t>
            </a:r>
          </a:p>
        </p:txBody>
      </p:sp>
      <p:sp>
        <p:nvSpPr>
          <p:cNvPr id="15" name="Rectangle 14"/>
          <p:cNvSpPr/>
          <p:nvPr/>
        </p:nvSpPr>
        <p:spPr>
          <a:xfrm>
            <a:off x="386012" y="4679760"/>
            <a:ext cx="3502407" cy="646331"/>
          </a:xfrm>
          <a:prstGeom prst="rect">
            <a:avLst/>
          </a:prstGeom>
        </p:spPr>
        <p:txBody>
          <a:bodyPr wrap="square">
            <a:spAutoFit/>
          </a:bodyPr>
          <a:lstStyle/>
          <a:p>
            <a:r>
              <a:rPr lang="en-US" b="1" dirty="0">
                <a:solidFill>
                  <a:srgbClr val="F0AB00"/>
                </a:solidFill>
              </a:rPr>
              <a:t>Personalized healthcare for cancer patients</a:t>
            </a:r>
          </a:p>
        </p:txBody>
      </p:sp>
    </p:spTree>
    <p:extLst>
      <p:ext uri="{BB962C8B-B14F-4D97-AF65-F5344CB8AC3E}">
        <p14:creationId xmlns:p14="http://schemas.microsoft.com/office/powerpoint/2010/main" val="58535158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2800" dirty="0" smtClean="0">
                <a:solidFill>
                  <a:srgbClr val="F0AB00"/>
                </a:solidFill>
              </a:rPr>
              <a:t>Cancer </a:t>
            </a:r>
            <a:r>
              <a:rPr lang="en-US" sz="2800" dirty="0">
                <a:solidFill>
                  <a:srgbClr val="F0AB00"/>
                </a:solidFill>
              </a:rPr>
              <a:t>D</a:t>
            </a:r>
            <a:r>
              <a:rPr lang="en-US" sz="2800" dirty="0" smtClean="0">
                <a:solidFill>
                  <a:srgbClr val="F0AB00"/>
                </a:solidFill>
              </a:rPr>
              <a:t>ata Exploration</a:t>
            </a:r>
            <a:r>
              <a:rPr lang="en-US" dirty="0"/>
              <a:t/>
            </a:r>
            <a:br>
              <a:rPr lang="en-US" dirty="0"/>
            </a:br>
            <a:r>
              <a:rPr lang="en-US" sz="2000" b="0" dirty="0">
                <a:solidFill>
                  <a:srgbClr val="FFFFFF"/>
                </a:solidFill>
              </a:rPr>
              <a:t>Provider: Visual Exploration by Domain Experts</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2774" y="1643063"/>
            <a:ext cx="7819356" cy="459760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57307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erracotta army in china Top ten Attractions in Chin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26" y="1727"/>
            <a:ext cx="9144000" cy="7315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0"/>
            <a:ext cx="9144000" cy="6858000"/>
          </a:xfrm>
          <a:prstGeom prst="rect">
            <a:avLst/>
          </a:prstGeom>
          <a:gradFill>
            <a:gsLst>
              <a:gs pos="0">
                <a:schemeClr val="tx1">
                  <a:alpha val="83000"/>
                  <a:lumMod val="96000"/>
                  <a:lumOff val="4000"/>
                </a:schemeClr>
              </a:gs>
              <a:gs pos="100000">
                <a:schemeClr val="tx1">
                  <a:lumMod val="95000"/>
                  <a:lumOff val="5000"/>
                  <a:alpha val="20000"/>
                </a:schemeClr>
              </a:gs>
              <a:gs pos="53000">
                <a:schemeClr val="tx1">
                  <a:lumMod val="95000"/>
                  <a:lumOff val="5000"/>
                  <a:alpha val="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2" name="Title 1"/>
          <p:cNvSpPr>
            <a:spLocks noGrp="1"/>
          </p:cNvSpPr>
          <p:nvPr>
            <p:ph type="title"/>
          </p:nvPr>
        </p:nvSpPr>
        <p:spPr>
          <a:xfrm>
            <a:off x="324000" y="238275"/>
            <a:ext cx="8496000" cy="756000"/>
          </a:xfrm>
        </p:spPr>
        <p:txBody>
          <a:bodyPr/>
          <a:lstStyle/>
          <a:p>
            <a:r>
              <a:rPr lang="en-US" sz="2800" dirty="0" smtClean="0">
                <a:solidFill>
                  <a:srgbClr val="F0AB00"/>
                </a:solidFill>
              </a:rPr>
              <a:t>Leading payer</a:t>
            </a:r>
            <a:r>
              <a:rPr lang="en-US" sz="2000" dirty="0" smtClean="0">
                <a:solidFill>
                  <a:srgbClr val="000000"/>
                </a:solidFill>
              </a:rPr>
              <a:t/>
            </a:r>
            <a:br>
              <a:rPr lang="en-US" sz="2000" dirty="0" smtClean="0">
                <a:solidFill>
                  <a:srgbClr val="000000"/>
                </a:solidFill>
              </a:rPr>
            </a:br>
            <a:r>
              <a:rPr lang="en-US" sz="1800" b="0" dirty="0" smtClean="0">
                <a:solidFill>
                  <a:schemeClr val="bg1"/>
                </a:solidFill>
              </a:rPr>
              <a:t>Making population health practice actionable</a:t>
            </a:r>
            <a:endParaRPr lang="en-US" sz="1400" b="0" dirty="0">
              <a:solidFill>
                <a:schemeClr val="bg1"/>
              </a:solidFill>
            </a:endParaRPr>
          </a:p>
        </p:txBody>
      </p:sp>
      <p:sp>
        <p:nvSpPr>
          <p:cNvPr id="10" name="Rectangle 9"/>
          <p:cNvSpPr/>
          <p:nvPr/>
        </p:nvSpPr>
        <p:spPr bwMode="gray">
          <a:xfrm>
            <a:off x="-8878" y="1734506"/>
            <a:ext cx="4758431" cy="3396773"/>
          </a:xfrm>
          <a:prstGeom prst="rect">
            <a:avLst/>
          </a:prstGeom>
          <a:solidFill>
            <a:schemeClr val="tx1">
              <a:lumMod val="95000"/>
              <a:lumOff val="5000"/>
              <a:alpha val="65000"/>
            </a:schemeClr>
          </a:solidFill>
        </p:spPr>
        <p:txBody>
          <a:bodyPr wrap="square" rtlCol="0" anchor="ctr" anchorCtr="1">
            <a:noAutofit/>
          </a:bodyPr>
          <a:lstStyle/>
          <a:p>
            <a:pPr algn="ctr"/>
            <a:endParaRPr lang="en-US" sz="1200" dirty="0" smtClean="0">
              <a:solidFill>
                <a:srgbClr val="F0AB00"/>
              </a:solidFill>
              <a:cs typeface="Arial"/>
            </a:endParaRPr>
          </a:p>
        </p:txBody>
      </p:sp>
      <p:sp>
        <p:nvSpPr>
          <p:cNvPr id="11" name="Rectangle 10"/>
          <p:cNvSpPr/>
          <p:nvPr/>
        </p:nvSpPr>
        <p:spPr bwMode="gray">
          <a:xfrm>
            <a:off x="236730" y="1988369"/>
            <a:ext cx="4530579" cy="1938899"/>
          </a:xfrm>
          <a:prstGeom prst="rect">
            <a:avLst/>
          </a:prstGeom>
        </p:spPr>
        <p:txBody>
          <a:bodyPr wrap="square" lIns="91347" tIns="45674" rIns="91347" bIns="45674">
            <a:spAutoFit/>
          </a:bodyPr>
          <a:lstStyle/>
          <a:p>
            <a:pPr marL="171450" lvl="2" indent="-171450" defTabSz="1088776">
              <a:spcBef>
                <a:spcPts val="1200"/>
              </a:spcBef>
              <a:buClr>
                <a:srgbClr val="F0AB00"/>
              </a:buClr>
              <a:buSzPct val="100000"/>
              <a:buFont typeface="Wingdings" pitchFamily="2" charset="2"/>
              <a:buChar char=""/>
            </a:pPr>
            <a:r>
              <a:rPr lang="en-US" sz="1800" dirty="0" smtClean="0">
                <a:solidFill>
                  <a:schemeClr val="bg1"/>
                </a:solidFill>
              </a:rPr>
              <a:t>Accelerating care gap delivery </a:t>
            </a:r>
          </a:p>
          <a:p>
            <a:pPr marL="171450" lvl="2" indent="-171450" defTabSz="1088776">
              <a:spcBef>
                <a:spcPts val="1200"/>
              </a:spcBef>
              <a:buClr>
                <a:srgbClr val="F0AB00"/>
              </a:buClr>
              <a:buSzPct val="100000"/>
              <a:buFont typeface="Wingdings" pitchFamily="2" charset="2"/>
              <a:buChar char=""/>
            </a:pPr>
            <a:r>
              <a:rPr lang="en-US" sz="1800" dirty="0" smtClean="0">
                <a:solidFill>
                  <a:schemeClr val="bg1"/>
                </a:solidFill>
              </a:rPr>
              <a:t>Alerting to sentinel events </a:t>
            </a:r>
          </a:p>
          <a:p>
            <a:pPr marL="171450" lvl="2" indent="-171450" defTabSz="1088776">
              <a:spcBef>
                <a:spcPts val="1200"/>
              </a:spcBef>
              <a:buClr>
                <a:srgbClr val="F0AB00"/>
              </a:buClr>
              <a:buSzPct val="100000"/>
              <a:buFont typeface="Wingdings" pitchFamily="2" charset="2"/>
              <a:buChar char=""/>
            </a:pPr>
            <a:r>
              <a:rPr lang="en-US" sz="1800" dirty="0" smtClean="0">
                <a:solidFill>
                  <a:schemeClr val="bg1"/>
                </a:solidFill>
              </a:rPr>
              <a:t>Risk stratified drillable view for practices</a:t>
            </a:r>
          </a:p>
          <a:p>
            <a:pPr marL="171450" lvl="2" indent="-171450" defTabSz="1088776">
              <a:spcBef>
                <a:spcPts val="1200"/>
              </a:spcBef>
              <a:buClr>
                <a:srgbClr val="F0AB00"/>
              </a:buClr>
              <a:buSzPct val="100000"/>
              <a:buFont typeface="Wingdings" pitchFamily="2" charset="2"/>
              <a:buChar char=""/>
            </a:pPr>
            <a:r>
              <a:rPr lang="en-US" sz="1800" dirty="0" smtClean="0">
                <a:solidFill>
                  <a:schemeClr val="bg1"/>
                </a:solidFill>
              </a:rPr>
              <a:t>Care management investment maximized by next best actions</a:t>
            </a:r>
            <a:endParaRPr lang="en-US" sz="1800" dirty="0">
              <a:solidFill>
                <a:schemeClr val="bg1"/>
              </a:solidFill>
            </a:endParaRPr>
          </a:p>
        </p:txBody>
      </p:sp>
      <p:sp>
        <p:nvSpPr>
          <p:cNvPr id="12" name="Rectangle 11"/>
          <p:cNvSpPr/>
          <p:nvPr/>
        </p:nvSpPr>
        <p:spPr>
          <a:xfrm>
            <a:off x="284517" y="4133370"/>
            <a:ext cx="4411779" cy="646331"/>
          </a:xfrm>
          <a:prstGeom prst="rect">
            <a:avLst/>
          </a:prstGeom>
        </p:spPr>
        <p:txBody>
          <a:bodyPr wrap="square">
            <a:spAutoFit/>
          </a:bodyPr>
          <a:lstStyle/>
          <a:p>
            <a:r>
              <a:rPr lang="en-US" b="1" dirty="0" smtClean="0">
                <a:solidFill>
                  <a:srgbClr val="F0AB00"/>
                </a:solidFill>
              </a:rPr>
              <a:t>Better leveraging </a:t>
            </a:r>
            <a:r>
              <a:rPr lang="en-US" b="1" dirty="0">
                <a:solidFill>
                  <a:srgbClr val="F0AB00"/>
                </a:solidFill>
              </a:rPr>
              <a:t>p</a:t>
            </a:r>
            <a:r>
              <a:rPr lang="en-US" b="1" dirty="0" smtClean="0">
                <a:solidFill>
                  <a:srgbClr val="F0AB00"/>
                </a:solidFill>
              </a:rPr>
              <a:t>ayer </a:t>
            </a:r>
            <a:r>
              <a:rPr lang="en-US" b="1" dirty="0">
                <a:solidFill>
                  <a:srgbClr val="F0AB00"/>
                </a:solidFill>
              </a:rPr>
              <a:t>p</a:t>
            </a:r>
            <a:r>
              <a:rPr lang="en-US" b="1" dirty="0" smtClean="0">
                <a:solidFill>
                  <a:srgbClr val="F0AB00"/>
                </a:solidFill>
              </a:rPr>
              <a:t>opulation </a:t>
            </a:r>
            <a:r>
              <a:rPr lang="en-US" b="1" dirty="0">
                <a:solidFill>
                  <a:srgbClr val="F0AB00"/>
                </a:solidFill>
              </a:rPr>
              <a:t>c</a:t>
            </a:r>
            <a:r>
              <a:rPr lang="en-US" b="1" dirty="0" smtClean="0">
                <a:solidFill>
                  <a:srgbClr val="F0AB00"/>
                </a:solidFill>
              </a:rPr>
              <a:t>apabilities to drive better health</a:t>
            </a:r>
            <a:endParaRPr lang="en-US" b="1" dirty="0">
              <a:solidFill>
                <a:srgbClr val="F0AB00"/>
              </a:solidFill>
            </a:endParaRPr>
          </a:p>
        </p:txBody>
      </p:sp>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959389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image6.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Rectangle 8"/>
          <p:cNvSpPr/>
          <p:nvPr/>
        </p:nvSpPr>
        <p:spPr bwMode="gray">
          <a:xfrm>
            <a:off x="0" y="0"/>
            <a:ext cx="9144000" cy="6858000"/>
          </a:xfrm>
          <a:prstGeom prst="rect">
            <a:avLst/>
          </a:prstGeom>
          <a:gradFill>
            <a:gsLst>
              <a:gs pos="0">
                <a:schemeClr val="tx1">
                  <a:alpha val="83000"/>
                  <a:lumMod val="96000"/>
                  <a:lumOff val="4000"/>
                </a:schemeClr>
              </a:gs>
              <a:gs pos="100000">
                <a:schemeClr val="tx1">
                  <a:lumMod val="95000"/>
                  <a:lumOff val="5000"/>
                  <a:alpha val="20000"/>
                </a:schemeClr>
              </a:gs>
              <a:gs pos="53000">
                <a:schemeClr val="tx1">
                  <a:lumMod val="95000"/>
                  <a:lumOff val="5000"/>
                  <a:alpha val="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12" name="Rectangle 11"/>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itle 1"/>
          <p:cNvSpPr>
            <a:spLocks noGrp="1"/>
          </p:cNvSpPr>
          <p:nvPr>
            <p:ph type="title"/>
          </p:nvPr>
        </p:nvSpPr>
        <p:spPr>
          <a:xfrm>
            <a:off x="324000" y="238275"/>
            <a:ext cx="8496000" cy="756000"/>
          </a:xfrm>
        </p:spPr>
        <p:txBody>
          <a:bodyPr/>
          <a:lstStyle/>
          <a:p>
            <a:r>
              <a:rPr lang="en-US" sz="2800" dirty="0">
                <a:solidFill>
                  <a:srgbClr val="F0AB00"/>
                </a:solidFill>
              </a:rPr>
              <a:t>Leading</a:t>
            </a:r>
            <a:r>
              <a:rPr lang="en-US" sz="2800" dirty="0" smtClean="0">
                <a:solidFill>
                  <a:srgbClr val="F0AB00"/>
                </a:solidFill>
              </a:rPr>
              <a:t> provider</a:t>
            </a:r>
            <a:r>
              <a:rPr lang="en-US" sz="3200" dirty="0" smtClean="0">
                <a:solidFill>
                  <a:srgbClr val="F0AB00"/>
                </a:solidFill>
              </a:rPr>
              <a:t/>
            </a:r>
            <a:br>
              <a:rPr lang="en-US" sz="3200" dirty="0" smtClean="0">
                <a:solidFill>
                  <a:srgbClr val="F0AB00"/>
                </a:solidFill>
              </a:rPr>
            </a:br>
            <a:r>
              <a:rPr lang="en-US" sz="2000" b="0" dirty="0" smtClean="0">
                <a:solidFill>
                  <a:schemeClr val="bg1"/>
                </a:solidFill>
              </a:rPr>
              <a:t>Value-based care by personalizing population health</a:t>
            </a:r>
            <a:endParaRPr lang="en-US" b="0" dirty="0">
              <a:solidFill>
                <a:schemeClr val="bg1"/>
              </a:solidFill>
            </a:endParaRPr>
          </a:p>
        </p:txBody>
      </p:sp>
      <p:sp>
        <p:nvSpPr>
          <p:cNvPr id="14" name="Rectangle 13"/>
          <p:cNvSpPr/>
          <p:nvPr/>
        </p:nvSpPr>
        <p:spPr bwMode="gray">
          <a:xfrm>
            <a:off x="-8878" y="1734505"/>
            <a:ext cx="4758431" cy="3990019"/>
          </a:xfrm>
          <a:prstGeom prst="rect">
            <a:avLst/>
          </a:prstGeom>
          <a:solidFill>
            <a:schemeClr val="tx1">
              <a:lumMod val="95000"/>
              <a:lumOff val="5000"/>
              <a:alpha val="65000"/>
            </a:schemeClr>
          </a:solidFill>
        </p:spPr>
        <p:txBody>
          <a:bodyPr wrap="square" rtlCol="0" anchor="ctr" anchorCtr="1">
            <a:noAutofit/>
          </a:bodyPr>
          <a:lstStyle/>
          <a:p>
            <a:pPr algn="ctr"/>
            <a:endParaRPr lang="en-US" sz="1200" dirty="0" smtClean="0">
              <a:solidFill>
                <a:srgbClr val="F0AB00"/>
              </a:solidFill>
              <a:cs typeface="Arial"/>
            </a:endParaRPr>
          </a:p>
        </p:txBody>
      </p:sp>
      <p:sp>
        <p:nvSpPr>
          <p:cNvPr id="15" name="Rectangle 14"/>
          <p:cNvSpPr/>
          <p:nvPr/>
        </p:nvSpPr>
        <p:spPr bwMode="gray">
          <a:xfrm>
            <a:off x="236730" y="1988369"/>
            <a:ext cx="4530579" cy="2769896"/>
          </a:xfrm>
          <a:prstGeom prst="rect">
            <a:avLst/>
          </a:prstGeom>
        </p:spPr>
        <p:txBody>
          <a:bodyPr wrap="square" lIns="91347" tIns="45674" rIns="91347" bIns="45674">
            <a:spAutoFit/>
          </a:bodyPr>
          <a:lstStyle/>
          <a:p>
            <a:pPr marL="171450" lvl="2" indent="-171450" defTabSz="1088776">
              <a:spcBef>
                <a:spcPts val="900"/>
              </a:spcBef>
              <a:buClr>
                <a:srgbClr val="F0AB00"/>
              </a:buClr>
              <a:buSzPct val="100000"/>
              <a:buFont typeface="Wingdings" pitchFamily="2" charset="2"/>
              <a:buChar char=""/>
            </a:pPr>
            <a:r>
              <a:rPr lang="en-US" sz="1800" dirty="0">
                <a:solidFill>
                  <a:schemeClr val="bg1"/>
                </a:solidFill>
              </a:rPr>
              <a:t>Extending successful program by greatly expanding data</a:t>
            </a:r>
          </a:p>
          <a:p>
            <a:pPr marL="171450" lvl="2" indent="-171450" defTabSz="1088776">
              <a:spcBef>
                <a:spcPts val="900"/>
              </a:spcBef>
              <a:buClr>
                <a:srgbClr val="F0AB00"/>
              </a:buClr>
              <a:buSzPct val="100000"/>
              <a:buFont typeface="Wingdings" pitchFamily="2" charset="2"/>
              <a:buChar char=""/>
            </a:pPr>
            <a:r>
              <a:rPr lang="en-US" sz="1800" dirty="0">
                <a:solidFill>
                  <a:schemeClr val="bg1"/>
                </a:solidFill>
              </a:rPr>
              <a:t>Visual exploration of big data by domain experts</a:t>
            </a:r>
          </a:p>
          <a:p>
            <a:pPr marL="171450" lvl="2" indent="-171450" defTabSz="1088776">
              <a:spcBef>
                <a:spcPts val="900"/>
              </a:spcBef>
              <a:buClr>
                <a:srgbClr val="F0AB00"/>
              </a:buClr>
              <a:buSzPct val="100000"/>
              <a:buFont typeface="Wingdings" pitchFamily="2" charset="2"/>
              <a:buChar char=""/>
            </a:pPr>
            <a:r>
              <a:rPr lang="en-US" sz="1800" dirty="0">
                <a:solidFill>
                  <a:schemeClr val="bg1"/>
                </a:solidFill>
              </a:rPr>
              <a:t>Honing value-based care pathways </a:t>
            </a:r>
          </a:p>
          <a:p>
            <a:pPr marL="171450" lvl="2" indent="-171450" defTabSz="1088776">
              <a:spcBef>
                <a:spcPts val="900"/>
              </a:spcBef>
              <a:buClr>
                <a:srgbClr val="F0AB00"/>
              </a:buClr>
              <a:buSzPct val="100000"/>
              <a:buFont typeface="Wingdings" pitchFamily="2" charset="2"/>
              <a:buChar char=""/>
            </a:pPr>
            <a:r>
              <a:rPr lang="en-US" sz="1800" dirty="0">
                <a:solidFill>
                  <a:schemeClr val="bg1"/>
                </a:solidFill>
              </a:rPr>
              <a:t>Provider care pathway enablement</a:t>
            </a:r>
          </a:p>
          <a:p>
            <a:pPr marL="171450" lvl="2" indent="-171450" defTabSz="1088776">
              <a:spcBef>
                <a:spcPts val="900"/>
              </a:spcBef>
              <a:buClr>
                <a:srgbClr val="F0AB00"/>
              </a:buClr>
              <a:buSzPct val="100000"/>
              <a:buFont typeface="Wingdings" pitchFamily="2" charset="2"/>
              <a:buChar char=""/>
            </a:pPr>
            <a:r>
              <a:rPr lang="en-US" sz="1800" dirty="0">
                <a:solidFill>
                  <a:schemeClr val="bg1"/>
                </a:solidFill>
              </a:rPr>
              <a:t>Harnessing patients as </a:t>
            </a:r>
            <a:r>
              <a:rPr lang="en-US" sz="1800" dirty="0" smtClean="0">
                <a:solidFill>
                  <a:schemeClr val="bg1"/>
                </a:solidFill>
              </a:rPr>
              <a:t>agents</a:t>
            </a:r>
            <a:br>
              <a:rPr lang="en-US" sz="1800" dirty="0" smtClean="0">
                <a:solidFill>
                  <a:schemeClr val="bg1"/>
                </a:solidFill>
              </a:rPr>
            </a:br>
            <a:r>
              <a:rPr lang="en-US" sz="1800" dirty="0" smtClean="0">
                <a:solidFill>
                  <a:schemeClr val="bg1"/>
                </a:solidFill>
              </a:rPr>
              <a:t>of </a:t>
            </a:r>
            <a:r>
              <a:rPr lang="en-US" sz="1800" dirty="0">
                <a:solidFill>
                  <a:schemeClr val="bg1"/>
                </a:solidFill>
              </a:rPr>
              <a:t>their own wellness</a:t>
            </a:r>
          </a:p>
        </p:txBody>
      </p:sp>
      <p:sp>
        <p:nvSpPr>
          <p:cNvPr id="16" name="Rectangle 15"/>
          <p:cNvSpPr/>
          <p:nvPr/>
        </p:nvSpPr>
        <p:spPr>
          <a:xfrm>
            <a:off x="284517" y="4881682"/>
            <a:ext cx="4411779" cy="646331"/>
          </a:xfrm>
          <a:prstGeom prst="rect">
            <a:avLst/>
          </a:prstGeom>
        </p:spPr>
        <p:txBody>
          <a:bodyPr wrap="square">
            <a:spAutoFit/>
          </a:bodyPr>
          <a:lstStyle/>
          <a:p>
            <a:r>
              <a:rPr lang="en-US" b="1" dirty="0">
                <a:solidFill>
                  <a:srgbClr val="F0AB00"/>
                </a:solidFill>
              </a:rPr>
              <a:t>Delivering higher quality care at lower price point in reproducible manner</a:t>
            </a:r>
          </a:p>
        </p:txBody>
      </p:sp>
    </p:spTree>
    <p:extLst>
      <p:ext uri="{BB962C8B-B14F-4D97-AF65-F5344CB8AC3E}">
        <p14:creationId xmlns:p14="http://schemas.microsoft.com/office/powerpoint/2010/main" val="3017364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F0AB00"/>
                </a:solidFill>
              </a:rPr>
              <a:t>Relationships driving improved care and behavioral change</a:t>
            </a:r>
            <a:endParaRPr lang="en-US" sz="2800" dirty="0">
              <a:solidFill>
                <a:srgbClr val="F0AB00"/>
              </a:solidFill>
            </a:endParaRPr>
          </a:p>
        </p:txBody>
      </p:sp>
      <p:grpSp>
        <p:nvGrpSpPr>
          <p:cNvPr id="12" name="Group 11"/>
          <p:cNvGrpSpPr/>
          <p:nvPr/>
        </p:nvGrpSpPr>
        <p:grpSpPr>
          <a:xfrm>
            <a:off x="923925" y="1366113"/>
            <a:ext cx="7506820" cy="4932422"/>
            <a:chOff x="-2078878" y="651920"/>
            <a:chExt cx="8102600" cy="5323885"/>
          </a:xfrm>
        </p:grpSpPr>
        <p:pic>
          <p:nvPicPr>
            <p:cNvPr id="1026" name="Picture 2" descr="C:\Users\I829029\AppData\Local\Microsoft\Windows\Temporary Internet Files\Content.IE5\W7TMN1GZ\MC900013479[1].wmf"/>
            <p:cNvPicPr>
              <a:picLocks noChangeAspect="1" noChangeArrowheads="1"/>
            </p:cNvPicPr>
            <p:nvPr/>
          </p:nvPicPr>
          <p:blipFill>
            <a:blip r:embed="rId3" cstate="print"/>
            <a:srcRect/>
            <a:stretch>
              <a:fillRect/>
            </a:stretch>
          </p:blipFill>
          <p:spPr bwMode="auto">
            <a:xfrm>
              <a:off x="-2078878" y="651920"/>
              <a:ext cx="8102600" cy="5323885"/>
            </a:xfrm>
            <a:prstGeom prst="rect">
              <a:avLst/>
            </a:prstGeom>
            <a:noFill/>
          </p:spPr>
        </p:pic>
        <p:pic>
          <p:nvPicPr>
            <p:cNvPr id="3" name="Picture 2" descr="C:\Users\I829029\Pictures\family-talking-outdoors-concerned.jpg"/>
            <p:cNvPicPr>
              <a:picLocks noChangeAspect="1" noChangeArrowheads="1"/>
            </p:cNvPicPr>
            <p:nvPr/>
          </p:nvPicPr>
          <p:blipFill>
            <a:blip r:embed="rId4" cstate="print"/>
            <a:srcRect/>
            <a:stretch>
              <a:fillRect/>
            </a:stretch>
          </p:blipFill>
          <p:spPr bwMode="auto">
            <a:xfrm>
              <a:off x="-1387509" y="1262343"/>
              <a:ext cx="2577801" cy="2028825"/>
            </a:xfrm>
            <a:prstGeom prst="rect">
              <a:avLst/>
            </a:prstGeom>
            <a:noFill/>
            <a:ln>
              <a:solidFill>
                <a:schemeClr val="tx1"/>
              </a:solidFill>
            </a:ln>
            <a:effectLst>
              <a:outerShdw blurRad="50800" dist="38100" dir="2700000" algn="tl" rotWithShape="0">
                <a:prstClr val="black">
                  <a:alpha val="40000"/>
                </a:prstClr>
              </a:outerShdw>
            </a:effectLst>
          </p:spPr>
        </p:pic>
        <p:cxnSp>
          <p:nvCxnSpPr>
            <p:cNvPr id="11" name="Straight Arrow Connector 10"/>
            <p:cNvCxnSpPr>
              <a:stCxn id="3" idx="1"/>
            </p:cNvCxnSpPr>
            <p:nvPr/>
          </p:nvCxnSpPr>
          <p:spPr>
            <a:xfrm flipH="1">
              <a:off x="-1694889" y="2276756"/>
              <a:ext cx="307380" cy="757237"/>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6145" idx="0"/>
            </p:cNvCxnSpPr>
            <p:nvPr/>
          </p:nvCxnSpPr>
          <p:spPr>
            <a:xfrm flipV="1">
              <a:off x="3939766" y="2352679"/>
              <a:ext cx="1592017" cy="694525"/>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grpSp>
      <p:pic>
        <p:nvPicPr>
          <p:cNvPr id="6145" name="Picture 1" descr="C:\Users\I829029\Pictures\hospital_533.jpg"/>
          <p:cNvPicPr>
            <a:picLocks noChangeAspect="1" noChangeArrowheads="1"/>
          </p:cNvPicPr>
          <p:nvPr/>
        </p:nvPicPr>
        <p:blipFill rotWithShape="1">
          <a:blip r:embed="rId5" cstate="print"/>
          <a:srcRect l="1097" t="1828" r="1067" b="1336"/>
          <a:stretch/>
        </p:blipFill>
        <p:spPr bwMode="auto">
          <a:xfrm>
            <a:off x="4131249" y="3585273"/>
            <a:ext cx="4737543" cy="2780016"/>
          </a:xfrm>
          <a:prstGeom prst="rect">
            <a:avLst/>
          </a:prstGeom>
          <a:noFill/>
          <a:ln>
            <a:noFill/>
          </a:ln>
          <a:effectLst/>
        </p:spPr>
      </p:pic>
      <p:pic>
        <p:nvPicPr>
          <p:cNvPr id="18"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5427" y="1381729"/>
            <a:ext cx="3602908" cy="512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
          <p:cNvPicPr>
            <a:picLocks noChangeAspect="1" noChangeArrowheads="1"/>
          </p:cNvPicPr>
          <p:nvPr/>
        </p:nvPicPr>
        <p:blipFill>
          <a:blip r:embed="rId7" cstate="print"/>
          <a:srcRect/>
          <a:stretch>
            <a:fillRect/>
          </a:stretch>
        </p:blipFill>
        <p:spPr bwMode="auto">
          <a:xfrm>
            <a:off x="1287835" y="1621103"/>
            <a:ext cx="6780522" cy="4349391"/>
          </a:xfrm>
          <a:prstGeom prst="rect">
            <a:avLst/>
          </a:prstGeom>
          <a:noFill/>
          <a:ln w="9525">
            <a:noFill/>
            <a:miter lim="800000"/>
            <a:headEnd/>
            <a:tailEnd/>
          </a:ln>
        </p:spPr>
      </p:pic>
      <p:pic>
        <p:nvPicPr>
          <p:cNvPr id="22529" name="Picture 1"/>
          <p:cNvPicPr>
            <a:picLocks noChangeAspect="1" noChangeArrowheads="1"/>
          </p:cNvPicPr>
          <p:nvPr/>
        </p:nvPicPr>
        <p:blipFill>
          <a:blip r:embed="rId8" cstate="print"/>
          <a:srcRect/>
          <a:stretch>
            <a:fillRect/>
          </a:stretch>
        </p:blipFill>
        <p:spPr bwMode="auto">
          <a:xfrm>
            <a:off x="1328041" y="1692665"/>
            <a:ext cx="6736769" cy="4291275"/>
          </a:xfrm>
          <a:prstGeom prst="rect">
            <a:avLst/>
          </a:prstGeom>
          <a:noFill/>
          <a:ln w="9525">
            <a:noFill/>
            <a:miter lim="800000"/>
            <a:headEnd/>
            <a:tailEnd/>
          </a:ln>
        </p:spPr>
      </p:pic>
      <p:sp>
        <p:nvSpPr>
          <p:cNvPr id="17" name="Rectangle 1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101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F0AB00"/>
                </a:solidFill>
              </a:rPr>
              <a:t>Care Circles</a:t>
            </a:r>
            <a:endParaRPr lang="en-US" sz="2800" dirty="0">
              <a:solidFill>
                <a:srgbClr val="F0AB00"/>
              </a:solidFill>
            </a:endParaRPr>
          </a:p>
        </p:txBody>
      </p:sp>
      <p:pic>
        <p:nvPicPr>
          <p:cNvPr id="5" name="Content Placeholder 4"/>
          <p:cNvPicPr>
            <a:picLocks noGrp="1" noChangeAspect="1"/>
          </p:cNvPicPr>
          <p:nvPr>
            <p:ph idx="4294967295"/>
          </p:nvPr>
        </p:nvPicPr>
        <p:blipFill rotWithShape="1">
          <a:blip r:embed="rId3"/>
          <a:srcRect t="258" b="25745"/>
          <a:stretch/>
        </p:blipFill>
        <p:spPr>
          <a:xfrm>
            <a:off x="714375" y="1545571"/>
            <a:ext cx="7448550" cy="3166784"/>
          </a:xfrm>
        </p:spPr>
      </p:pic>
      <p:sp>
        <p:nvSpPr>
          <p:cNvPr id="3" name="Rectangle 2"/>
          <p:cNvSpPr/>
          <p:nvPr/>
        </p:nvSpPr>
        <p:spPr>
          <a:xfrm>
            <a:off x="326233" y="6131494"/>
            <a:ext cx="1510350" cy="261610"/>
          </a:xfrm>
          <a:prstGeom prst="rect">
            <a:avLst/>
          </a:prstGeom>
        </p:spPr>
        <p:txBody>
          <a:bodyPr wrap="none">
            <a:spAutoFit/>
          </a:bodyPr>
          <a:lstStyle/>
          <a:p>
            <a:r>
              <a:rPr lang="en-US" sz="1100" dirty="0" err="1" smtClean="0">
                <a:solidFill>
                  <a:srgbClr val="666666"/>
                </a:solidFill>
                <a:latin typeface="+mn-lt"/>
              </a:rPr>
              <a:t>www.carecircles.com</a:t>
            </a:r>
            <a:endParaRPr lang="en-US" sz="1100" dirty="0">
              <a:solidFill>
                <a:srgbClr val="666666"/>
              </a:solidFill>
              <a:latin typeface="+mn-lt"/>
            </a:endParaRPr>
          </a:p>
        </p:txBody>
      </p:sp>
      <p:sp>
        <p:nvSpPr>
          <p:cNvPr id="8" name="Rectangle 7"/>
          <p:cNvSpPr/>
          <p:nvPr/>
        </p:nvSpPr>
        <p:spPr>
          <a:xfrm>
            <a:off x="412421" y="4835405"/>
            <a:ext cx="3521404" cy="1107996"/>
          </a:xfrm>
          <a:prstGeom prst="rect">
            <a:avLst/>
          </a:prstGeom>
        </p:spPr>
        <p:txBody>
          <a:bodyPr wrap="square">
            <a:spAutoFit/>
          </a:bodyPr>
          <a:lstStyle/>
          <a:p>
            <a:r>
              <a:rPr lang="en-US" b="1" dirty="0" smtClean="0">
                <a:solidFill>
                  <a:schemeClr val="bg2"/>
                </a:solidFill>
                <a:latin typeface="+mn-lt"/>
              </a:rPr>
              <a:t>Care Circles</a:t>
            </a:r>
          </a:p>
          <a:p>
            <a:r>
              <a:rPr lang="en-US" sz="1600" dirty="0" smtClean="0">
                <a:solidFill>
                  <a:schemeClr val="bg2"/>
                </a:solidFill>
                <a:latin typeface="+mn-lt"/>
              </a:rPr>
              <a:t>Find resources and coordinate Interventions to deliver better care for loved ones</a:t>
            </a:r>
            <a:endParaRPr lang="en-US" sz="1600" dirty="0">
              <a:solidFill>
                <a:schemeClr val="bg2"/>
              </a:solidFill>
              <a:latin typeface="+mn-lt"/>
            </a:endParaRPr>
          </a:p>
        </p:txBody>
      </p:sp>
      <p:sp>
        <p:nvSpPr>
          <p:cNvPr id="9" name="Rectangle 8"/>
          <p:cNvSpPr/>
          <p:nvPr/>
        </p:nvSpPr>
        <p:spPr>
          <a:xfrm>
            <a:off x="5338065" y="4835405"/>
            <a:ext cx="3358259" cy="1107996"/>
          </a:xfrm>
          <a:prstGeom prst="rect">
            <a:avLst/>
          </a:prstGeom>
        </p:spPr>
        <p:txBody>
          <a:bodyPr wrap="square">
            <a:spAutoFit/>
          </a:bodyPr>
          <a:lstStyle/>
          <a:p>
            <a:r>
              <a:rPr lang="en-US" b="1" dirty="0" smtClean="0">
                <a:solidFill>
                  <a:schemeClr val="bg2"/>
                </a:solidFill>
                <a:latin typeface="+mn-lt"/>
              </a:rPr>
              <a:t>Care Circles PRO</a:t>
            </a:r>
          </a:p>
          <a:p>
            <a:r>
              <a:rPr lang="en-US" sz="1600" dirty="0" smtClean="0">
                <a:solidFill>
                  <a:schemeClr val="bg2"/>
                </a:solidFill>
                <a:latin typeface="+mn-lt"/>
              </a:rPr>
              <a:t>Monitor patients and identify strategies to improve  outcomes and reduce readmissions</a:t>
            </a:r>
            <a:endParaRPr lang="en-US" sz="1600" dirty="0">
              <a:solidFill>
                <a:schemeClr val="bg2"/>
              </a:solidFill>
              <a:latin typeface="+mn-lt"/>
            </a:endParaRPr>
          </a:p>
        </p:txBody>
      </p:sp>
    </p:spTree>
    <p:extLst>
      <p:ext uri="{BB962C8B-B14F-4D97-AF65-F5344CB8AC3E}">
        <p14:creationId xmlns:p14="http://schemas.microsoft.com/office/powerpoint/2010/main" val="514539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C:\Users\user\Desktop\SAP-EmbraceVelocityChange\273182_l_srgb_s_gl.jpg"/>
          <p:cNvPicPr>
            <a:picLocks noChangeAspect="1" noChangeArrowheads="1"/>
          </p:cNvPicPr>
          <p:nvPr/>
        </p:nvPicPr>
        <p:blipFill rotWithShape="1">
          <a:blip r:embed="rId3">
            <a:extLst>
              <a:ext uri="{28A0092B-C50C-407E-A947-70E740481C1C}">
                <a14:useLocalDpi xmlns:a14="http://schemas.microsoft.com/office/drawing/2010/main"/>
              </a:ext>
            </a:extLst>
          </a:blip>
          <a:srcRect l="8142" r="17472" b="15555"/>
          <a:stretch/>
        </p:blipFill>
        <p:spPr bwMode="auto">
          <a:xfrm>
            <a:off x="3196" y="0"/>
            <a:ext cx="9140804" cy="6861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gray">
          <a:xfrm>
            <a:off x="0" y="0"/>
            <a:ext cx="9144000" cy="6858000"/>
          </a:xfrm>
          <a:prstGeom prst="rect">
            <a:avLst/>
          </a:prstGeom>
          <a:gradFill>
            <a:gsLst>
              <a:gs pos="0">
                <a:schemeClr val="tx1">
                  <a:alpha val="83000"/>
                  <a:lumMod val="96000"/>
                  <a:lumOff val="4000"/>
                </a:schemeClr>
              </a:gs>
              <a:gs pos="100000">
                <a:schemeClr val="tx1">
                  <a:lumMod val="95000"/>
                  <a:lumOff val="5000"/>
                  <a:alpha val="20000"/>
                </a:schemeClr>
              </a:gs>
              <a:gs pos="53000">
                <a:schemeClr val="tx1">
                  <a:lumMod val="95000"/>
                  <a:lumOff val="5000"/>
                  <a:alpha val="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grpSp>
        <p:nvGrpSpPr>
          <p:cNvPr id="30" name="Group 29"/>
          <p:cNvGrpSpPr/>
          <p:nvPr/>
        </p:nvGrpSpPr>
        <p:grpSpPr>
          <a:xfrm>
            <a:off x="0" y="2116260"/>
            <a:ext cx="4461164" cy="2731965"/>
            <a:chOff x="-3637721" y="2116260"/>
            <a:chExt cx="4461164" cy="2731965"/>
          </a:xfrm>
        </p:grpSpPr>
        <p:sp>
          <p:nvSpPr>
            <p:cNvPr id="32" name="Rectangle 31"/>
            <p:cNvSpPr/>
            <p:nvPr/>
          </p:nvSpPr>
          <p:spPr bwMode="gray">
            <a:xfrm>
              <a:off x="-3637721" y="2116260"/>
              <a:ext cx="4461164" cy="2731965"/>
            </a:xfrm>
            <a:prstGeom prst="rect">
              <a:avLst/>
            </a:prstGeom>
            <a:solidFill>
              <a:schemeClr val="tx1">
                <a:lumMod val="95000"/>
                <a:lumOff val="5000"/>
                <a:alpha val="65000"/>
              </a:schemeClr>
            </a:solidFill>
          </p:spPr>
          <p:txBody>
            <a:bodyPr wrap="square" rtlCol="0" anchor="ctr" anchorCtr="1">
              <a:noAutofit/>
            </a:bodyPr>
            <a:lstStyle/>
            <a:p>
              <a:pPr algn="ctr"/>
              <a:endParaRPr lang="en-US" sz="1200" dirty="0" smtClean="0">
                <a:solidFill>
                  <a:srgbClr val="F0AB00"/>
                </a:solidFill>
                <a:cs typeface="Arial"/>
              </a:endParaRPr>
            </a:p>
          </p:txBody>
        </p:sp>
        <p:sp>
          <p:nvSpPr>
            <p:cNvPr id="33" name="Rectangle 32"/>
            <p:cNvSpPr/>
            <p:nvPr/>
          </p:nvSpPr>
          <p:spPr bwMode="gray">
            <a:xfrm>
              <a:off x="-3255107" y="2352367"/>
              <a:ext cx="3709094" cy="2215898"/>
            </a:xfrm>
            <a:prstGeom prst="rect">
              <a:avLst/>
            </a:prstGeom>
          </p:spPr>
          <p:txBody>
            <a:bodyPr wrap="square" lIns="91347" tIns="45674" rIns="91347" bIns="45674">
              <a:spAutoFit/>
            </a:bodyPr>
            <a:lstStyle/>
            <a:p>
              <a:pPr marL="171450" lvl="2" indent="-171450" defTabSz="1088776" fontAlgn="base">
                <a:spcBef>
                  <a:spcPts val="1800"/>
                </a:spcBef>
                <a:spcAft>
                  <a:spcPct val="0"/>
                </a:spcAft>
                <a:buClr>
                  <a:srgbClr val="F0AB00"/>
                </a:buClr>
                <a:buSzPct val="100000"/>
                <a:buFont typeface="Wingdings" pitchFamily="2" charset="2"/>
                <a:buChar char=""/>
              </a:pPr>
              <a:r>
                <a:rPr lang="en-US" sz="1800" dirty="0">
                  <a:solidFill>
                    <a:schemeClr val="bg1"/>
                  </a:solidFill>
                </a:rPr>
                <a:t>60x faster processing queries from 3 hours to 3 minutes</a:t>
              </a:r>
            </a:p>
            <a:p>
              <a:pPr marL="171450" lvl="2" indent="-171450" defTabSz="1088776" fontAlgn="base">
                <a:spcBef>
                  <a:spcPts val="1800"/>
                </a:spcBef>
                <a:spcAft>
                  <a:spcPct val="0"/>
                </a:spcAft>
                <a:buClr>
                  <a:srgbClr val="F0AB00"/>
                </a:buClr>
                <a:buSzPct val="100000"/>
                <a:buFont typeface="Wingdings" pitchFamily="2" charset="2"/>
                <a:buChar char=""/>
              </a:pPr>
              <a:r>
                <a:rPr lang="en-US" sz="1800" dirty="0" smtClean="0">
                  <a:solidFill>
                    <a:schemeClr val="bg1"/>
                  </a:solidFill>
                </a:rPr>
                <a:t>10x </a:t>
              </a:r>
              <a:r>
                <a:rPr lang="en-US" sz="1800" dirty="0">
                  <a:solidFill>
                    <a:schemeClr val="bg1"/>
                  </a:solidFill>
                </a:rPr>
                <a:t>data compression from 1.5 TB to 150 GB</a:t>
              </a:r>
            </a:p>
            <a:p>
              <a:pPr marL="171450" lvl="2" indent="-171450" defTabSz="1088776" fontAlgn="base">
                <a:spcBef>
                  <a:spcPts val="1800"/>
                </a:spcBef>
                <a:spcAft>
                  <a:spcPct val="0"/>
                </a:spcAft>
                <a:buClr>
                  <a:srgbClr val="F0AB00"/>
                </a:buClr>
                <a:buSzPct val="100000"/>
                <a:buFont typeface="Wingdings" pitchFamily="2" charset="2"/>
                <a:buChar char=""/>
              </a:pPr>
              <a:r>
                <a:rPr lang="en-US" sz="1800" dirty="0" smtClean="0">
                  <a:solidFill>
                    <a:schemeClr val="bg1"/>
                  </a:solidFill>
                </a:rPr>
                <a:t>250x </a:t>
              </a:r>
              <a:r>
                <a:rPr lang="en-US" sz="1800" dirty="0">
                  <a:solidFill>
                    <a:schemeClr val="bg1"/>
                  </a:solidFill>
                </a:rPr>
                <a:t>better long text handling from 60 to 15,000 characters</a:t>
              </a:r>
            </a:p>
          </p:txBody>
        </p:sp>
      </p:grpSp>
      <p:pic>
        <p:nvPicPr>
          <p:cNvPr id="31" name="Picture 12" descr="http://www.lawyersandsettlements.com/blog/wp-content/uploads/2009/09/medtroniclogo.gif"/>
          <p:cNvPicPr>
            <a:picLocks noChangeAspect="1" noChangeArrowheads="1"/>
          </p:cNvPicPr>
          <p:nvPr/>
        </p:nvPicPr>
        <p:blipFill>
          <a:blip r:embed="rId4" cstate="print">
            <a:clrChange>
              <a:clrFrom>
                <a:srgbClr val="FFFFFF"/>
              </a:clrFrom>
              <a:clrTo>
                <a:srgbClr val="FFFFFF">
                  <a:alpha val="0"/>
                </a:srgbClr>
              </a:clrTo>
            </a:clrChange>
            <a:biLevel thresh="25000"/>
            <a:extLst>
              <a:ext uri="{28A0092B-C50C-407E-A947-70E740481C1C}">
                <a14:useLocalDpi xmlns:a14="http://schemas.microsoft.com/office/drawing/2010/main"/>
              </a:ext>
            </a:extLst>
          </a:blip>
          <a:srcRect/>
          <a:stretch>
            <a:fillRect/>
          </a:stretch>
        </p:blipFill>
        <p:spPr bwMode="auto">
          <a:xfrm>
            <a:off x="7618036" y="340163"/>
            <a:ext cx="1189271" cy="695191"/>
          </a:xfrm>
          <a:prstGeom prst="rect">
            <a:avLst/>
          </a:prstGeom>
          <a:noFill/>
        </p:spPr>
      </p:pic>
      <p:sp>
        <p:nvSpPr>
          <p:cNvPr id="24" name="Title 3"/>
          <p:cNvSpPr txBox="1">
            <a:spLocks/>
          </p:cNvSpPr>
          <p:nvPr/>
        </p:nvSpPr>
        <p:spPr bwMode="gray">
          <a:xfrm>
            <a:off x="386011" y="190575"/>
            <a:ext cx="6271963" cy="10572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2800" dirty="0" smtClean="0">
                <a:solidFill>
                  <a:srgbClr val="F0AB00"/>
                </a:solidFill>
              </a:rPr>
              <a:t>Medtronic, Inc.</a:t>
            </a:r>
            <a:r>
              <a:rPr lang="en-US" sz="2000" dirty="0" smtClean="0">
                <a:solidFill>
                  <a:srgbClr val="000000"/>
                </a:solidFill>
              </a:rPr>
              <a:t/>
            </a:r>
            <a:br>
              <a:rPr lang="en-US" sz="2000" dirty="0" smtClean="0">
                <a:solidFill>
                  <a:srgbClr val="000000"/>
                </a:solidFill>
              </a:rPr>
            </a:br>
            <a:r>
              <a:rPr lang="en-US" sz="2000" b="0" dirty="0">
                <a:solidFill>
                  <a:schemeClr val="bg1"/>
                </a:solidFill>
              </a:rPr>
              <a:t>Life Sciences Industry – Global complaint </a:t>
            </a:r>
            <a:r>
              <a:rPr lang="en-US" sz="2000" b="0" dirty="0" smtClean="0">
                <a:solidFill>
                  <a:schemeClr val="bg1"/>
                </a:solidFill>
              </a:rPr>
              <a:t>handling </a:t>
            </a:r>
            <a:r>
              <a:rPr lang="en-US" sz="2000" b="0" dirty="0">
                <a:solidFill>
                  <a:schemeClr val="bg1"/>
                </a:solidFill>
              </a:rPr>
              <a:t>benefitting 6M patients/year</a:t>
            </a:r>
            <a:endParaRPr lang="en-US" sz="1400" b="0" dirty="0">
              <a:solidFill>
                <a:schemeClr val="bg1"/>
              </a:solidFill>
            </a:endParaRPr>
          </a:p>
        </p:txBody>
      </p:sp>
      <p:sp>
        <p:nvSpPr>
          <p:cNvPr id="11" name="Rectangle 10"/>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9028740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72" name="Rectangle 71"/>
          <p:cNvSpPr/>
          <p:nvPr/>
        </p:nvSpPr>
        <p:spPr bwMode="gray">
          <a:xfrm>
            <a:off x="3207" y="1727"/>
            <a:ext cx="9144000" cy="6922948"/>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73" name="Rectangle 72"/>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smtClean="0">
                <a:solidFill>
                  <a:schemeClr val="accent1"/>
                </a:solidFill>
              </a:rPr>
              <a:t>Agenda</a:t>
            </a:r>
            <a:endParaRPr lang="en-US" sz="2800" dirty="0">
              <a:solidFill>
                <a:schemeClr val="accent1"/>
              </a:solidFill>
            </a:endParaRPr>
          </a:p>
        </p:txBody>
      </p:sp>
      <p:sp>
        <p:nvSpPr>
          <p:cNvPr id="17" name="Text Placeholder 2"/>
          <p:cNvSpPr>
            <a:spLocks noGrp="1"/>
          </p:cNvSpPr>
          <p:nvPr>
            <p:ph type="body" sz="quarter" idx="10"/>
          </p:nvPr>
        </p:nvSpPr>
        <p:spPr>
          <a:xfrm>
            <a:off x="324000" y="1692000"/>
            <a:ext cx="8494713" cy="3831818"/>
          </a:xfrm>
        </p:spPr>
        <p:txBody>
          <a:bodyPr/>
          <a:lstStyle/>
          <a:p>
            <a:pPr lvl="1"/>
            <a:r>
              <a:rPr lang="en-US" sz="2400" dirty="0">
                <a:solidFill>
                  <a:schemeClr val="bg1"/>
                </a:solidFill>
              </a:rPr>
              <a:t>Our POV on Healthcare and Big Data </a:t>
            </a:r>
          </a:p>
          <a:p>
            <a:r>
              <a:rPr lang="en-US" sz="2400" dirty="0">
                <a:solidFill>
                  <a:schemeClr val="bg1"/>
                </a:solidFill>
              </a:rPr>
              <a:t>SAP HANA Innovations</a:t>
            </a:r>
          </a:p>
          <a:p>
            <a:r>
              <a:rPr lang="en-US" sz="2400" dirty="0">
                <a:solidFill>
                  <a:schemeClr val="bg1"/>
                </a:solidFill>
              </a:rPr>
              <a:t>SAP HANA Transformational Impact at Customers</a:t>
            </a:r>
          </a:p>
          <a:p>
            <a:r>
              <a:rPr lang="en-US" sz="2400" b="1" dirty="0" smtClean="0">
                <a:solidFill>
                  <a:schemeClr val="bg1"/>
                </a:solidFill>
              </a:rPr>
              <a:t>Summary</a:t>
            </a:r>
            <a:endParaRPr lang="en-US" sz="2400" b="1" dirty="0">
              <a:solidFill>
                <a:schemeClr val="bg1"/>
              </a:solidFill>
            </a:endParaRPr>
          </a:p>
        </p:txBody>
      </p:sp>
      <p:cxnSp>
        <p:nvCxnSpPr>
          <p:cNvPr id="7" name="Straight Connector 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67644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20" name="Rectangle 19"/>
          <p:cNvSpPr/>
          <p:nvPr/>
        </p:nvSpPr>
        <p:spPr bwMode="gray">
          <a:xfrm>
            <a:off x="3207" y="1727"/>
            <a:ext cx="9144000" cy="6856273"/>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sp>
        <p:nvSpPr>
          <p:cNvPr id="73" name="Rectangle 72"/>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smtClean="0">
                <a:solidFill>
                  <a:srgbClr val="F0AB00"/>
                </a:solidFill>
              </a:rPr>
              <a:t>Agenda</a:t>
            </a:r>
            <a:endParaRPr lang="en-US" sz="2800" dirty="0">
              <a:solidFill>
                <a:srgbClr val="F0AB00"/>
              </a:solidFill>
            </a:endParaRPr>
          </a:p>
        </p:txBody>
      </p:sp>
      <p:sp>
        <p:nvSpPr>
          <p:cNvPr id="3" name="Text Placeholder 2"/>
          <p:cNvSpPr>
            <a:spLocks noGrp="1"/>
          </p:cNvSpPr>
          <p:nvPr>
            <p:ph type="body" sz="quarter" idx="10"/>
          </p:nvPr>
        </p:nvSpPr>
        <p:spPr/>
        <p:txBody>
          <a:bodyPr/>
          <a:lstStyle/>
          <a:p>
            <a:pPr lvl="1"/>
            <a:r>
              <a:rPr lang="en-US" sz="2400" b="1" dirty="0">
                <a:solidFill>
                  <a:schemeClr val="bg1"/>
                </a:solidFill>
              </a:rPr>
              <a:t>Our POV on Healthcare and Big Data </a:t>
            </a:r>
          </a:p>
          <a:p>
            <a:r>
              <a:rPr lang="en-US" sz="2400" dirty="0">
                <a:solidFill>
                  <a:schemeClr val="bg1"/>
                </a:solidFill>
              </a:rPr>
              <a:t>SAP HANA Innovations</a:t>
            </a:r>
          </a:p>
          <a:p>
            <a:r>
              <a:rPr lang="en-US" sz="2400" dirty="0">
                <a:solidFill>
                  <a:schemeClr val="bg1"/>
                </a:solidFill>
              </a:rPr>
              <a:t>SAP HANA Transformational Impact at Customers</a:t>
            </a:r>
          </a:p>
          <a:p>
            <a:r>
              <a:rPr lang="en-US" sz="2400" dirty="0" smtClean="0">
                <a:solidFill>
                  <a:schemeClr val="bg1"/>
                </a:solidFill>
              </a:rPr>
              <a:t>Summary</a:t>
            </a:r>
            <a:endParaRPr lang="en-US" sz="2400" dirty="0">
              <a:solidFill>
                <a:schemeClr val="bg1"/>
              </a:solidFill>
            </a:endParaRPr>
          </a:p>
        </p:txBody>
      </p:sp>
      <p:cxnSp>
        <p:nvCxnSpPr>
          <p:cNvPr id="7" name="Straight Connector 6"/>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48550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8" y="9831"/>
            <a:ext cx="9144000" cy="6858000"/>
          </a:xfrm>
          <a:prstGeom prst="rect">
            <a:avLst/>
          </a:prstGeom>
          <a:gradFill flip="none" rotWithShape="0">
            <a:gsLst>
              <a:gs pos="0">
                <a:schemeClr val="bg2">
                  <a:lumMod val="75000"/>
                </a:schemeClr>
              </a:gs>
              <a:gs pos="63000">
                <a:schemeClr val="tx1">
                  <a:lumMod val="85000"/>
                  <a:lumOff val="15000"/>
                </a:schemeClr>
              </a:gs>
            </a:gsLst>
            <a:lin ang="5400000" scaled="0"/>
            <a:tileRect/>
          </a:gradFill>
          <a:ln w="6350" algn="ctr">
            <a:noFill/>
            <a:miter lim="800000"/>
            <a:headEnd/>
            <a:tailEnd/>
          </a:ln>
        </p:spPr>
      </p:pic>
      <p:sp>
        <p:nvSpPr>
          <p:cNvPr id="11" name="Rectangle 10"/>
          <p:cNvSpPr/>
          <p:nvPr/>
        </p:nvSpPr>
        <p:spPr bwMode="gray">
          <a:xfrm>
            <a:off x="3207" y="1727"/>
            <a:ext cx="9144000" cy="6856273"/>
          </a:xfrm>
          <a:prstGeom prst="rect">
            <a:avLst/>
          </a:prstGeom>
          <a:gradFill>
            <a:gsLst>
              <a:gs pos="2000">
                <a:schemeClr val="tx1">
                  <a:lumMod val="95000"/>
                  <a:lumOff val="5000"/>
                  <a:alpha val="90000"/>
                </a:schemeClr>
              </a:gs>
              <a:gs pos="100000">
                <a:schemeClr val="tx1">
                  <a:lumMod val="100000"/>
                  <a:alpha val="0"/>
                </a:schemeClr>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12" name="Rectangle 11"/>
          <p:cNvSpPr/>
          <p:nvPr/>
        </p:nvSpPr>
        <p:spPr bwMode="gray">
          <a:xfrm>
            <a:off x="324000" y="10496"/>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2800" dirty="0">
                <a:solidFill>
                  <a:srgbClr val="FFC000"/>
                </a:solidFill>
              </a:rPr>
              <a:t>SAP HANA </a:t>
            </a:r>
            <a:r>
              <a:rPr lang="en-US" sz="2800" dirty="0" smtClean="0">
                <a:solidFill>
                  <a:srgbClr val="FFC000"/>
                </a:solidFill>
              </a:rPr>
              <a:t>Platform: Rethink the possible</a:t>
            </a:r>
            <a:r>
              <a:rPr lang="en-US" dirty="0">
                <a:solidFill>
                  <a:schemeClr val="bg1"/>
                </a:solidFill>
              </a:rPr>
              <a:t/>
            </a:r>
            <a:br>
              <a:rPr lang="en-US" dirty="0">
                <a:solidFill>
                  <a:schemeClr val="bg1"/>
                </a:solidFill>
              </a:rPr>
            </a:br>
            <a:r>
              <a:rPr lang="en-US" sz="2000" b="0" dirty="0" smtClean="0">
                <a:solidFill>
                  <a:srgbClr val="FFFFFF"/>
                </a:solidFill>
              </a:rPr>
              <a:t>Uncover more business value while enabling breakthrough transformation</a:t>
            </a:r>
            <a:endParaRPr lang="en-US" sz="2000" b="0" dirty="0">
              <a:solidFill>
                <a:srgbClr val="FFFFFF"/>
              </a:solidFill>
            </a:endParaRPr>
          </a:p>
        </p:txBody>
      </p:sp>
      <p:sp>
        <p:nvSpPr>
          <p:cNvPr id="5" name="Rounded Rectangle 4"/>
          <p:cNvSpPr/>
          <p:nvPr/>
        </p:nvSpPr>
        <p:spPr bwMode="gray">
          <a:xfrm>
            <a:off x="4011561" y="4528985"/>
            <a:ext cx="5131221" cy="1700366"/>
          </a:xfrm>
          <a:prstGeom prst="roundRect">
            <a:avLst>
              <a:gd name="adj" fmla="val 0"/>
            </a:avLst>
          </a:prstGeom>
          <a:solidFill>
            <a:schemeClr val="tx1">
              <a:lumMod val="95000"/>
              <a:lumOff val="5000"/>
              <a:alpha val="68000"/>
            </a:scheme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itle 1"/>
          <p:cNvSpPr txBox="1">
            <a:spLocks/>
          </p:cNvSpPr>
          <p:nvPr/>
        </p:nvSpPr>
        <p:spPr bwMode="gray">
          <a:xfrm>
            <a:off x="4247535" y="4720096"/>
            <a:ext cx="4631457" cy="1295289"/>
          </a:xfrm>
          <a:prstGeom prst="rect">
            <a:avLst/>
          </a:prstGeom>
        </p:spPr>
        <p:txBody>
          <a:bodyPr vert="horz" lIns="0" tIns="0" rIns="0" bIns="0" rtlCol="0" anchor="t" anchorCtr="0">
            <a:noAutofit/>
          </a:bodyPr>
          <a:lstStyle>
            <a:lvl1pPr algn="l" defTabSz="914400" rtl="0" eaLnBrk="1" latinLnBrk="0" hangingPunct="1">
              <a:spcBef>
                <a:spcPct val="0"/>
              </a:spcBef>
              <a:buNone/>
              <a:defRPr sz="4800" b="1" kern="1200">
                <a:solidFill>
                  <a:schemeClr val="tx1"/>
                </a:solidFill>
                <a:latin typeface="+mj-lt"/>
                <a:ea typeface="+mj-ea"/>
                <a:cs typeface="+mj-cs"/>
              </a:defRPr>
            </a:lvl1pPr>
          </a:lstStyle>
          <a:p>
            <a:pPr>
              <a:lnSpc>
                <a:spcPts val="2400"/>
              </a:lnSpc>
              <a:spcBef>
                <a:spcPts val="600"/>
              </a:spcBef>
            </a:pPr>
            <a:r>
              <a:rPr lang="en-US" sz="1800" b="0" dirty="0">
                <a:solidFill>
                  <a:schemeClr val="bg1"/>
                </a:solidFill>
              </a:rPr>
              <a:t>SAP HANA platform converges database and application platform capabilities </a:t>
            </a:r>
            <a:r>
              <a:rPr lang="en-US" sz="1800" b="0" dirty="0" smtClean="0">
                <a:solidFill>
                  <a:schemeClr val="bg1"/>
                </a:solidFill>
              </a:rPr>
              <a:t>in-memory to power real-time enterprise and enable entirely new classes of applications.</a:t>
            </a:r>
            <a:endParaRPr lang="en-US" sz="1800" b="0" kern="0" dirty="0">
              <a:solidFill>
                <a:schemeClr val="bg1"/>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41732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p:nvPr/>
        </p:nvSpPr>
        <p:spPr bwMode="gray">
          <a:xfrm>
            <a:off x="0" y="0"/>
            <a:ext cx="9144000" cy="6858000"/>
          </a:xfrm>
          <a:prstGeom prst="rect">
            <a:avLst/>
          </a:prstGeom>
          <a:gradFill>
            <a:gsLst>
              <a:gs pos="0">
                <a:schemeClr val="tx1">
                  <a:lumMod val="96000"/>
                  <a:lumOff val="4000"/>
                  <a:alpha val="69000"/>
                </a:schemeClr>
              </a:gs>
              <a:gs pos="100000">
                <a:schemeClr val="tx1">
                  <a:lumMod val="95000"/>
                  <a:lumOff val="5000"/>
                  <a:alpha val="76000"/>
                </a:schemeClr>
              </a:gs>
              <a:gs pos="53000">
                <a:schemeClr val="tx1">
                  <a:lumMod val="95000"/>
                  <a:lumOff val="5000"/>
                  <a:alpha val="0"/>
                </a:schemeClr>
              </a:gs>
            </a:gsLst>
            <a:lin ang="5400000" scaled="0"/>
          </a:gradFill>
        </p:spPr>
        <p:txBody>
          <a:bodyPr wrap="square" rtlCol="0" anchor="ctr" anchorCtr="1">
            <a:noAutofit/>
          </a:bodyPr>
          <a:lstStyle/>
          <a:p>
            <a:pPr algn="ctr"/>
            <a:endParaRPr lang="en-US" sz="1200" dirty="0" smtClean="0">
              <a:solidFill>
                <a:schemeClr val="bg1"/>
              </a:solidFill>
              <a:cs typeface="Arial"/>
            </a:endParaRPr>
          </a:p>
        </p:txBody>
      </p:sp>
      <p:sp>
        <p:nvSpPr>
          <p:cNvPr id="5" name="Title 4"/>
          <p:cNvSpPr>
            <a:spLocks noGrp="1"/>
          </p:cNvSpPr>
          <p:nvPr>
            <p:ph type="ctrTitle"/>
          </p:nvPr>
        </p:nvSpPr>
        <p:spPr>
          <a:xfrm>
            <a:off x="324000" y="2444400"/>
            <a:ext cx="5524350" cy="738664"/>
          </a:xfrm>
        </p:spPr>
        <p:txBody>
          <a:bodyPr/>
          <a:lstStyle/>
          <a:p>
            <a:r>
              <a:rPr lang="en-US" dirty="0" smtClean="0">
                <a:solidFill>
                  <a:schemeClr val="bg1"/>
                </a:solidFill>
              </a:rPr>
              <a:t>Thank you</a:t>
            </a:r>
            <a:endParaRPr lang="en-US" dirty="0">
              <a:solidFill>
                <a:schemeClr val="bg1"/>
              </a:solidFill>
            </a:endParaRPr>
          </a:p>
        </p:txBody>
      </p:sp>
      <p:pic>
        <p:nvPicPr>
          <p:cNvPr id="8" name="Picture 7" descr="SAP_grad_R_pref.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9" name="Rectangle 8"/>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 name="Rectangle 2"/>
          <p:cNvSpPr/>
          <p:nvPr/>
        </p:nvSpPr>
        <p:spPr>
          <a:xfrm>
            <a:off x="1664041" y="6012518"/>
            <a:ext cx="4740400" cy="523220"/>
          </a:xfrm>
          <a:prstGeom prst="rect">
            <a:avLst/>
          </a:prstGeom>
        </p:spPr>
        <p:txBody>
          <a:bodyPr wrap="none">
            <a:spAutoFit/>
          </a:bodyPr>
          <a:lstStyle/>
          <a:p>
            <a:r>
              <a:rPr lang="en-US" sz="2800" b="1" dirty="0">
                <a:solidFill>
                  <a:schemeClr val="bg1"/>
                </a:solidFill>
                <a:latin typeface="+mj-lt"/>
                <a:ea typeface="+mj-ea"/>
                <a:cs typeface="+mj-cs"/>
              </a:rPr>
              <a:t>Come visit us at booth 104</a:t>
            </a:r>
          </a:p>
        </p:txBody>
      </p:sp>
    </p:spTree>
    <p:extLst>
      <p:ext uri="{BB962C8B-B14F-4D97-AF65-F5344CB8AC3E}">
        <p14:creationId xmlns:p14="http://schemas.microsoft.com/office/powerpoint/2010/main" val="71368355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descr="C:\Users\I829029\AppData\Local\Microsoft\Windows\Temporary Internet Files\Content.IE5\G5QDC6F7\271690_l_srgb_s_gl[1].jpg"/>
          <p:cNvPicPr>
            <a:picLocks noChangeAspect="1" noChangeArrowheads="1"/>
          </p:cNvPicPr>
          <p:nvPr/>
        </p:nvPicPr>
        <p:blipFill>
          <a:blip r:embed="rId3" cstate="print"/>
          <a:srcRect l="5567" r="5567"/>
          <a:stretch>
            <a:fillRect/>
          </a:stretch>
        </p:blipFill>
        <p:spPr bwMode="auto">
          <a:xfrm>
            <a:off x="0" y="0"/>
            <a:ext cx="9144000" cy="6858000"/>
          </a:xfrm>
          <a:prstGeom prst="rect">
            <a:avLst/>
          </a:prstGeom>
          <a:noFill/>
        </p:spPr>
      </p:pic>
      <p:pic>
        <p:nvPicPr>
          <p:cNvPr id="62466" name="Picture 2" descr="C:\Users\I829029\AppData\Local\Microsoft\Windows\Temporary Internet Files\Content.IE5\G5QDC6F7\273602_l_srgb_s_gl[1].jpg"/>
          <p:cNvPicPr>
            <a:picLocks noChangeAspect="1" noChangeArrowheads="1"/>
          </p:cNvPicPr>
          <p:nvPr/>
        </p:nvPicPr>
        <p:blipFill>
          <a:blip r:embed="rId4" cstate="print"/>
          <a:srcRect l="7507" r="2122"/>
          <a:stretch>
            <a:fillRect/>
          </a:stretch>
        </p:blipFill>
        <p:spPr bwMode="auto">
          <a:xfrm>
            <a:off x="0" y="0"/>
            <a:ext cx="9300411" cy="6858000"/>
          </a:xfrm>
          <a:prstGeom prst="rect">
            <a:avLst/>
          </a:prstGeom>
          <a:noFill/>
        </p:spPr>
      </p:pic>
      <p:sp>
        <p:nvSpPr>
          <p:cNvPr id="6" name="Rectangle 5"/>
          <p:cNvSpPr/>
          <p:nvPr/>
        </p:nvSpPr>
        <p:spPr bwMode="gray">
          <a:xfrm>
            <a:off x="0" y="0"/>
            <a:ext cx="9300411" cy="2526631"/>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5" name="Title 1"/>
          <p:cNvSpPr txBox="1">
            <a:spLocks/>
          </p:cNvSpPr>
          <p:nvPr/>
        </p:nvSpPr>
        <p:spPr>
          <a:xfrm>
            <a:off x="-1" y="0"/>
            <a:ext cx="8989621" cy="402141"/>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noProof="0" dirty="0" smtClean="0">
                <a:solidFill>
                  <a:schemeClr val="tx1"/>
                </a:solidFill>
                <a:latin typeface="+mj-lt"/>
                <a:ea typeface="+mj-ea"/>
                <a:cs typeface="+mj-cs"/>
              </a:rPr>
              <a:t>Real </a:t>
            </a:r>
            <a:r>
              <a:rPr lang="en-US" sz="2400" b="1" dirty="0" smtClean="0">
                <a:solidFill>
                  <a:schemeClr val="tx1"/>
                </a:solidFill>
                <a:latin typeface="+mj-lt"/>
                <a:ea typeface="+mj-ea"/>
                <a:cs typeface="+mj-cs"/>
              </a:rPr>
              <a:t>Time Enterprise: </a:t>
            </a:r>
            <a:br>
              <a:rPr lang="en-US" sz="2400" b="1" dirty="0" smtClean="0">
                <a:solidFill>
                  <a:schemeClr val="tx1"/>
                </a:solidFill>
                <a:latin typeface="+mj-lt"/>
                <a:ea typeface="+mj-ea"/>
                <a:cs typeface="+mj-cs"/>
              </a:rPr>
            </a:br>
            <a:r>
              <a:rPr lang="en-US" sz="2400" b="1" dirty="0" smtClean="0">
                <a:solidFill>
                  <a:schemeClr val="tx1"/>
                </a:solidFill>
                <a:latin typeface="+mj-lt"/>
                <a:ea typeface="+mj-ea"/>
                <a:cs typeface="+mj-cs"/>
              </a:rPr>
              <a:t>Managing the Present &amp; Predicting the Future</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4094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246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24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bwMode="gray">
          <a:xfrm>
            <a:off x="665825" y="3858905"/>
            <a:ext cx="6773662" cy="2210539"/>
          </a:xfrm>
          <a:custGeom>
            <a:avLst/>
            <a:gdLst>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719744 w 8096435"/>
              <a:gd name="connsiteY10" fmla="*/ 3515557 h 3941685"/>
              <a:gd name="connsiteX11" fmla="*/ 4190260 w 8096435"/>
              <a:gd name="connsiteY11" fmla="*/ 3320248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7421732 w 8096435"/>
              <a:gd name="connsiteY21" fmla="*/ 1047565 h 3941685"/>
              <a:gd name="connsiteX22" fmla="*/ 7732451 w 8096435"/>
              <a:gd name="connsiteY22" fmla="*/ 674703 h 3941685"/>
              <a:gd name="connsiteX23" fmla="*/ 7901126 w 8096435"/>
              <a:gd name="connsiteY23" fmla="*/ 399495 h 3941685"/>
              <a:gd name="connsiteX24" fmla="*/ 8096435 w 8096435"/>
              <a:gd name="connsiteY24"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719744 w 8096435"/>
              <a:gd name="connsiteY10" fmla="*/ 3515557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7421732 w 8096435"/>
              <a:gd name="connsiteY21" fmla="*/ 1047565 h 3941685"/>
              <a:gd name="connsiteX22" fmla="*/ 7732451 w 8096435"/>
              <a:gd name="connsiteY22" fmla="*/ 674703 h 3941685"/>
              <a:gd name="connsiteX23" fmla="*/ 7901126 w 8096435"/>
              <a:gd name="connsiteY23" fmla="*/ 399495 h 3941685"/>
              <a:gd name="connsiteX24" fmla="*/ 8096435 w 8096435"/>
              <a:gd name="connsiteY24"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7421732 w 8096435"/>
              <a:gd name="connsiteY21" fmla="*/ 1047565 h 3941685"/>
              <a:gd name="connsiteX22" fmla="*/ 7732451 w 8096435"/>
              <a:gd name="connsiteY22" fmla="*/ 674703 h 3941685"/>
              <a:gd name="connsiteX23" fmla="*/ 7901126 w 8096435"/>
              <a:gd name="connsiteY23" fmla="*/ 399495 h 3941685"/>
              <a:gd name="connsiteX24" fmla="*/ 8096435 w 8096435"/>
              <a:gd name="connsiteY24"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7421732 w 8096435"/>
              <a:gd name="connsiteY21" fmla="*/ 1047565 h 3941685"/>
              <a:gd name="connsiteX22" fmla="*/ 7732451 w 8096435"/>
              <a:gd name="connsiteY22" fmla="*/ 674703 h 3941685"/>
              <a:gd name="connsiteX23" fmla="*/ 8096435 w 8096435"/>
              <a:gd name="connsiteY23"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7421732 w 8096435"/>
              <a:gd name="connsiteY21" fmla="*/ 1047565 h 3941685"/>
              <a:gd name="connsiteX22" fmla="*/ 8096435 w 8096435"/>
              <a:gd name="connsiteY22"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7066625 w 8096435"/>
              <a:gd name="connsiteY20" fmla="*/ 1509204 h 3941685"/>
              <a:gd name="connsiteX21" fmla="*/ 8096435 w 8096435"/>
              <a:gd name="connsiteY21" fmla="*/ 0 h 3941685"/>
              <a:gd name="connsiteX0" fmla="*/ 8096435 w 8096435"/>
              <a:gd name="connsiteY0" fmla="*/ 0 h 3941685"/>
              <a:gd name="connsiteX1" fmla="*/ 8096435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8096435 w 8096435"/>
              <a:gd name="connsiteY20" fmla="*/ 0 h 3941685"/>
              <a:gd name="connsiteX0" fmla="*/ 8096435 w 8096435"/>
              <a:gd name="connsiteY0" fmla="*/ 0 h 3941685"/>
              <a:gd name="connsiteX1" fmla="*/ 6631619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8096435 w 8096435"/>
              <a:gd name="connsiteY20" fmla="*/ 0 h 3941685"/>
              <a:gd name="connsiteX0" fmla="*/ 8096435 w 8096435"/>
              <a:gd name="connsiteY0" fmla="*/ 0 h 3941685"/>
              <a:gd name="connsiteX1" fmla="*/ 6773662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6951216 w 8096435"/>
              <a:gd name="connsiteY19" fmla="*/ 1589103 h 3941685"/>
              <a:gd name="connsiteX20" fmla="*/ 8096435 w 8096435"/>
              <a:gd name="connsiteY20" fmla="*/ 0 h 3941685"/>
              <a:gd name="connsiteX0" fmla="*/ 8096435 w 8096435"/>
              <a:gd name="connsiteY0" fmla="*/ 0 h 3941685"/>
              <a:gd name="connsiteX1" fmla="*/ 6773662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6764785 w 8096435"/>
              <a:gd name="connsiteY18" fmla="*/ 1748901 h 3941685"/>
              <a:gd name="connsiteX19" fmla="*/ 8096435 w 8096435"/>
              <a:gd name="connsiteY19" fmla="*/ 0 h 3941685"/>
              <a:gd name="connsiteX0" fmla="*/ 8096435 w 8096435"/>
              <a:gd name="connsiteY0" fmla="*/ 0 h 3941685"/>
              <a:gd name="connsiteX1" fmla="*/ 6773662 w 8096435"/>
              <a:gd name="connsiteY1" fmla="*/ 3932808 h 3941685"/>
              <a:gd name="connsiteX2" fmla="*/ 0 w 8096435"/>
              <a:gd name="connsiteY2" fmla="*/ 3932808 h 3941685"/>
              <a:gd name="connsiteX3" fmla="*/ 435006 w 8096435"/>
              <a:gd name="connsiteY3" fmla="*/ 3941685 h 3941685"/>
              <a:gd name="connsiteX4" fmla="*/ 914400 w 8096435"/>
              <a:gd name="connsiteY4" fmla="*/ 3932808 h 3941685"/>
              <a:gd name="connsiteX5" fmla="*/ 1216241 w 8096435"/>
              <a:gd name="connsiteY5" fmla="*/ 3897297 h 3941685"/>
              <a:gd name="connsiteX6" fmla="*/ 1722268 w 8096435"/>
              <a:gd name="connsiteY6" fmla="*/ 3879542 h 3941685"/>
              <a:gd name="connsiteX7" fmla="*/ 2281561 w 8096435"/>
              <a:gd name="connsiteY7" fmla="*/ 3817398 h 3941685"/>
              <a:gd name="connsiteX8" fmla="*/ 2725445 w 8096435"/>
              <a:gd name="connsiteY8" fmla="*/ 3746376 h 3941685"/>
              <a:gd name="connsiteX9" fmla="*/ 3160451 w 8096435"/>
              <a:gd name="connsiteY9" fmla="*/ 3648722 h 3941685"/>
              <a:gd name="connsiteX10" fmla="*/ 3675356 w 8096435"/>
              <a:gd name="connsiteY10" fmla="*/ 3497802 h 3941685"/>
              <a:gd name="connsiteX11" fmla="*/ 4128116 w 8096435"/>
              <a:gd name="connsiteY11" fmla="*/ 3302492 h 3941685"/>
              <a:gd name="connsiteX12" fmla="*/ 4545367 w 8096435"/>
              <a:gd name="connsiteY12" fmla="*/ 3151573 h 3941685"/>
              <a:gd name="connsiteX13" fmla="*/ 5042517 w 8096435"/>
              <a:gd name="connsiteY13" fmla="*/ 2965142 h 3941685"/>
              <a:gd name="connsiteX14" fmla="*/ 5450890 w 8096435"/>
              <a:gd name="connsiteY14" fmla="*/ 2734322 h 3941685"/>
              <a:gd name="connsiteX15" fmla="*/ 5761608 w 8096435"/>
              <a:gd name="connsiteY15" fmla="*/ 2450237 h 3941685"/>
              <a:gd name="connsiteX16" fmla="*/ 6072326 w 8096435"/>
              <a:gd name="connsiteY16" fmla="*/ 2175029 h 3941685"/>
              <a:gd name="connsiteX17" fmla="*/ 6329779 w 8096435"/>
              <a:gd name="connsiteY17" fmla="*/ 2006353 h 3941685"/>
              <a:gd name="connsiteX18" fmla="*/ 8096435 w 8096435"/>
              <a:gd name="connsiteY18" fmla="*/ 0 h 3941685"/>
              <a:gd name="connsiteX0" fmla="*/ 6773662 w 6773662"/>
              <a:gd name="connsiteY0" fmla="*/ 0 h 2396970"/>
              <a:gd name="connsiteX1" fmla="*/ 6773662 w 6773662"/>
              <a:gd name="connsiteY1" fmla="*/ 2388093 h 2396970"/>
              <a:gd name="connsiteX2" fmla="*/ 0 w 6773662"/>
              <a:gd name="connsiteY2" fmla="*/ 2388093 h 2396970"/>
              <a:gd name="connsiteX3" fmla="*/ 435006 w 6773662"/>
              <a:gd name="connsiteY3" fmla="*/ 2396970 h 2396970"/>
              <a:gd name="connsiteX4" fmla="*/ 914400 w 6773662"/>
              <a:gd name="connsiteY4" fmla="*/ 2388093 h 2396970"/>
              <a:gd name="connsiteX5" fmla="*/ 1216241 w 6773662"/>
              <a:gd name="connsiteY5" fmla="*/ 2352582 h 2396970"/>
              <a:gd name="connsiteX6" fmla="*/ 1722268 w 6773662"/>
              <a:gd name="connsiteY6" fmla="*/ 2334827 h 2396970"/>
              <a:gd name="connsiteX7" fmla="*/ 2281561 w 6773662"/>
              <a:gd name="connsiteY7" fmla="*/ 2272683 h 2396970"/>
              <a:gd name="connsiteX8" fmla="*/ 2725445 w 6773662"/>
              <a:gd name="connsiteY8" fmla="*/ 2201661 h 2396970"/>
              <a:gd name="connsiteX9" fmla="*/ 3160451 w 6773662"/>
              <a:gd name="connsiteY9" fmla="*/ 2104007 h 2396970"/>
              <a:gd name="connsiteX10" fmla="*/ 3675356 w 6773662"/>
              <a:gd name="connsiteY10" fmla="*/ 1953087 h 2396970"/>
              <a:gd name="connsiteX11" fmla="*/ 4128116 w 6773662"/>
              <a:gd name="connsiteY11" fmla="*/ 1757777 h 2396970"/>
              <a:gd name="connsiteX12" fmla="*/ 4545367 w 6773662"/>
              <a:gd name="connsiteY12" fmla="*/ 1606858 h 2396970"/>
              <a:gd name="connsiteX13" fmla="*/ 5042517 w 6773662"/>
              <a:gd name="connsiteY13" fmla="*/ 1420427 h 2396970"/>
              <a:gd name="connsiteX14" fmla="*/ 5450890 w 6773662"/>
              <a:gd name="connsiteY14" fmla="*/ 1189607 h 2396970"/>
              <a:gd name="connsiteX15" fmla="*/ 5761608 w 6773662"/>
              <a:gd name="connsiteY15" fmla="*/ 905522 h 2396970"/>
              <a:gd name="connsiteX16" fmla="*/ 6072326 w 6773662"/>
              <a:gd name="connsiteY16" fmla="*/ 630314 h 2396970"/>
              <a:gd name="connsiteX17" fmla="*/ 6329779 w 6773662"/>
              <a:gd name="connsiteY17" fmla="*/ 461638 h 2396970"/>
              <a:gd name="connsiteX18" fmla="*/ 6773662 w 6773662"/>
              <a:gd name="connsiteY18" fmla="*/ 0 h 2396970"/>
              <a:gd name="connsiteX0" fmla="*/ 6764784 w 6773662"/>
              <a:gd name="connsiteY0" fmla="*/ 0 h 2210539"/>
              <a:gd name="connsiteX1" fmla="*/ 6773662 w 6773662"/>
              <a:gd name="connsiteY1" fmla="*/ 2201662 h 2210539"/>
              <a:gd name="connsiteX2" fmla="*/ 0 w 6773662"/>
              <a:gd name="connsiteY2" fmla="*/ 2201662 h 2210539"/>
              <a:gd name="connsiteX3" fmla="*/ 435006 w 6773662"/>
              <a:gd name="connsiteY3" fmla="*/ 2210539 h 2210539"/>
              <a:gd name="connsiteX4" fmla="*/ 914400 w 6773662"/>
              <a:gd name="connsiteY4" fmla="*/ 2201662 h 2210539"/>
              <a:gd name="connsiteX5" fmla="*/ 1216241 w 6773662"/>
              <a:gd name="connsiteY5" fmla="*/ 2166151 h 2210539"/>
              <a:gd name="connsiteX6" fmla="*/ 1722268 w 6773662"/>
              <a:gd name="connsiteY6" fmla="*/ 2148396 h 2210539"/>
              <a:gd name="connsiteX7" fmla="*/ 2281561 w 6773662"/>
              <a:gd name="connsiteY7" fmla="*/ 2086252 h 2210539"/>
              <a:gd name="connsiteX8" fmla="*/ 2725445 w 6773662"/>
              <a:gd name="connsiteY8" fmla="*/ 2015230 h 2210539"/>
              <a:gd name="connsiteX9" fmla="*/ 3160451 w 6773662"/>
              <a:gd name="connsiteY9" fmla="*/ 1917576 h 2210539"/>
              <a:gd name="connsiteX10" fmla="*/ 3675356 w 6773662"/>
              <a:gd name="connsiteY10" fmla="*/ 1766656 h 2210539"/>
              <a:gd name="connsiteX11" fmla="*/ 4128116 w 6773662"/>
              <a:gd name="connsiteY11" fmla="*/ 1571346 h 2210539"/>
              <a:gd name="connsiteX12" fmla="*/ 4545367 w 6773662"/>
              <a:gd name="connsiteY12" fmla="*/ 1420427 h 2210539"/>
              <a:gd name="connsiteX13" fmla="*/ 5042517 w 6773662"/>
              <a:gd name="connsiteY13" fmla="*/ 1233996 h 2210539"/>
              <a:gd name="connsiteX14" fmla="*/ 5450890 w 6773662"/>
              <a:gd name="connsiteY14" fmla="*/ 1003176 h 2210539"/>
              <a:gd name="connsiteX15" fmla="*/ 5761608 w 6773662"/>
              <a:gd name="connsiteY15" fmla="*/ 719091 h 2210539"/>
              <a:gd name="connsiteX16" fmla="*/ 6072326 w 6773662"/>
              <a:gd name="connsiteY16" fmla="*/ 443883 h 2210539"/>
              <a:gd name="connsiteX17" fmla="*/ 6329779 w 6773662"/>
              <a:gd name="connsiteY17" fmla="*/ 275207 h 2210539"/>
              <a:gd name="connsiteX18" fmla="*/ 6764784 w 6773662"/>
              <a:gd name="connsiteY18" fmla="*/ 0 h 221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73662" h="2210539">
                <a:moveTo>
                  <a:pt x="6764784" y="0"/>
                </a:moveTo>
                <a:cubicBezTo>
                  <a:pt x="6767743" y="733887"/>
                  <a:pt x="6770703" y="1467775"/>
                  <a:pt x="6773662" y="2201662"/>
                </a:cubicBezTo>
                <a:lnTo>
                  <a:pt x="0" y="2201662"/>
                </a:lnTo>
                <a:lnTo>
                  <a:pt x="435006" y="2210539"/>
                </a:lnTo>
                <a:lnTo>
                  <a:pt x="914400" y="2201662"/>
                </a:lnTo>
                <a:lnTo>
                  <a:pt x="1216241" y="2166151"/>
                </a:lnTo>
                <a:lnTo>
                  <a:pt x="1722268" y="2148396"/>
                </a:lnTo>
                <a:lnTo>
                  <a:pt x="2281561" y="2086252"/>
                </a:lnTo>
                <a:lnTo>
                  <a:pt x="2725445" y="2015230"/>
                </a:lnTo>
                <a:cubicBezTo>
                  <a:pt x="2870447" y="1982679"/>
                  <a:pt x="3002133" y="1959005"/>
                  <a:pt x="3160451" y="1917576"/>
                </a:cubicBezTo>
                <a:cubicBezTo>
                  <a:pt x="3318770" y="1876147"/>
                  <a:pt x="3503721" y="1816963"/>
                  <a:pt x="3675356" y="1766656"/>
                </a:cubicBezTo>
                <a:lnTo>
                  <a:pt x="4128116" y="1571346"/>
                </a:lnTo>
                <a:lnTo>
                  <a:pt x="4545367" y="1420427"/>
                </a:lnTo>
                <a:lnTo>
                  <a:pt x="5042517" y="1233996"/>
                </a:lnTo>
                <a:lnTo>
                  <a:pt x="5450890" y="1003176"/>
                </a:lnTo>
                <a:lnTo>
                  <a:pt x="5761608" y="719091"/>
                </a:lnTo>
                <a:lnTo>
                  <a:pt x="6072326" y="443883"/>
                </a:lnTo>
                <a:lnTo>
                  <a:pt x="6329779" y="275207"/>
                </a:lnTo>
                <a:lnTo>
                  <a:pt x="6764784" y="0"/>
                </a:lnTo>
                <a:close/>
              </a:path>
            </a:pathLst>
          </a:custGeom>
          <a:solidFill>
            <a:schemeClr val="bg2"/>
          </a:solidFill>
        </p:spPr>
        <p:txBody>
          <a:bodyPr wrap="square" rtlCol="0" anchor="ctr" anchorCtr="1">
            <a:noAutofit/>
          </a:bodyPr>
          <a:lstStyle/>
          <a:p>
            <a:pPr algn="ctr"/>
            <a:endParaRPr lang="en-US" sz="1200" dirty="0" smtClean="0">
              <a:solidFill>
                <a:schemeClr val="bg1"/>
              </a:solidFill>
              <a:cs typeface="Arial"/>
            </a:endParaRPr>
          </a:p>
        </p:txBody>
      </p:sp>
      <p:sp>
        <p:nvSpPr>
          <p:cNvPr id="10" name="Freeform 9"/>
          <p:cNvSpPr/>
          <p:nvPr/>
        </p:nvSpPr>
        <p:spPr bwMode="gray">
          <a:xfrm>
            <a:off x="7572652" y="2118880"/>
            <a:ext cx="1180731" cy="3950563"/>
          </a:xfrm>
          <a:custGeom>
            <a:avLst/>
            <a:gdLst>
              <a:gd name="connsiteX0" fmla="*/ 0 w 1180731"/>
              <a:gd name="connsiteY0" fmla="*/ 1615736 h 3950563"/>
              <a:gd name="connsiteX1" fmla="*/ 0 w 1180731"/>
              <a:gd name="connsiteY1" fmla="*/ 3950563 h 3950563"/>
              <a:gd name="connsiteX2" fmla="*/ 1171853 w 1180731"/>
              <a:gd name="connsiteY2" fmla="*/ 3950563 h 3950563"/>
              <a:gd name="connsiteX3" fmla="*/ 1180731 w 1180731"/>
              <a:gd name="connsiteY3" fmla="*/ 0 h 3950563"/>
              <a:gd name="connsiteX4" fmla="*/ 949911 w 1180731"/>
              <a:gd name="connsiteY4" fmla="*/ 452761 h 3950563"/>
              <a:gd name="connsiteX5" fmla="*/ 683581 w 1180731"/>
              <a:gd name="connsiteY5" fmla="*/ 861134 h 3950563"/>
              <a:gd name="connsiteX6" fmla="*/ 355107 w 1180731"/>
              <a:gd name="connsiteY6" fmla="*/ 1287262 h 3950563"/>
              <a:gd name="connsiteX7" fmla="*/ 177554 w 1180731"/>
              <a:gd name="connsiteY7" fmla="*/ 1544715 h 3950563"/>
              <a:gd name="connsiteX8" fmla="*/ 0 w 1180731"/>
              <a:gd name="connsiteY8" fmla="*/ 1615736 h 395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731" h="3950563">
                <a:moveTo>
                  <a:pt x="0" y="1615736"/>
                </a:moveTo>
                <a:lnTo>
                  <a:pt x="0" y="3950563"/>
                </a:lnTo>
                <a:lnTo>
                  <a:pt x="1171853" y="3950563"/>
                </a:lnTo>
                <a:cubicBezTo>
                  <a:pt x="1174812" y="2633709"/>
                  <a:pt x="1177772" y="1316854"/>
                  <a:pt x="1180731" y="0"/>
                </a:cubicBezTo>
                <a:lnTo>
                  <a:pt x="949911" y="452761"/>
                </a:lnTo>
                <a:lnTo>
                  <a:pt x="683581" y="861134"/>
                </a:lnTo>
                <a:lnTo>
                  <a:pt x="355107" y="1287262"/>
                </a:lnTo>
                <a:lnTo>
                  <a:pt x="177554" y="1544715"/>
                </a:lnTo>
                <a:lnTo>
                  <a:pt x="0" y="1615736"/>
                </a:lnTo>
                <a:close/>
              </a:path>
            </a:pathLst>
          </a:cu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sp>
        <p:nvSpPr>
          <p:cNvPr id="2" name="Title 1"/>
          <p:cNvSpPr>
            <a:spLocks noGrp="1"/>
          </p:cNvSpPr>
          <p:nvPr>
            <p:ph type="title"/>
          </p:nvPr>
        </p:nvSpPr>
        <p:spPr/>
        <p:txBody>
          <a:bodyPr/>
          <a:lstStyle/>
          <a:p>
            <a:r>
              <a:rPr lang="en-US" sz="2800" dirty="0" smtClean="0">
                <a:solidFill>
                  <a:srgbClr val="F0AB00"/>
                </a:solidFill>
              </a:rPr>
              <a:t>U.S. healthcare spending</a:t>
            </a:r>
            <a:endParaRPr lang="en-US" sz="2800" dirty="0">
              <a:solidFill>
                <a:srgbClr val="F0AB00"/>
              </a:solidFill>
            </a:endParaRPr>
          </a:p>
        </p:txBody>
      </p:sp>
      <p:grpSp>
        <p:nvGrpSpPr>
          <p:cNvPr id="5" name="Group 4"/>
          <p:cNvGrpSpPr/>
          <p:nvPr/>
        </p:nvGrpSpPr>
        <p:grpSpPr>
          <a:xfrm>
            <a:off x="3687215" y="2157174"/>
            <a:ext cx="2222401" cy="2221819"/>
            <a:chOff x="2210539" y="2219415"/>
            <a:chExt cx="3045840" cy="3045042"/>
          </a:xfrm>
        </p:grpSpPr>
        <p:sp>
          <p:nvSpPr>
            <p:cNvPr id="3" name="Block Arc 2"/>
            <p:cNvSpPr/>
            <p:nvPr/>
          </p:nvSpPr>
          <p:spPr bwMode="gray">
            <a:xfrm rot="16200000">
              <a:off x="2210539" y="2219416"/>
              <a:ext cx="3045041" cy="3045041"/>
            </a:xfrm>
            <a:prstGeom prst="blockArc">
              <a:avLst>
                <a:gd name="adj1" fmla="val 0"/>
                <a:gd name="adj2" fmla="val 21571765"/>
                <a:gd name="adj3" fmla="val 14503"/>
              </a:avLst>
            </a:prstGeom>
            <a:solidFill>
              <a:schemeClr val="bg2"/>
            </a:solidFill>
          </p:spPr>
          <p:txBody>
            <a:bodyPr wrap="square" rtlCol="0" anchor="ctr" anchorCtr="1">
              <a:noAutofit/>
            </a:bodyPr>
            <a:lstStyle/>
            <a:p>
              <a:pPr algn="ctr"/>
              <a:endParaRPr lang="en-US" sz="1200" dirty="0" smtClean="0">
                <a:solidFill>
                  <a:schemeClr val="bg1"/>
                </a:solidFill>
                <a:cs typeface="Arial"/>
              </a:endParaRPr>
            </a:p>
          </p:txBody>
        </p:sp>
        <p:sp>
          <p:nvSpPr>
            <p:cNvPr id="6" name="Block Arc 5"/>
            <p:cNvSpPr/>
            <p:nvPr/>
          </p:nvSpPr>
          <p:spPr bwMode="gray">
            <a:xfrm rot="16200000">
              <a:off x="2211338" y="2219416"/>
              <a:ext cx="3045041" cy="3045040"/>
            </a:xfrm>
            <a:prstGeom prst="blockArc">
              <a:avLst>
                <a:gd name="adj1" fmla="val 0"/>
                <a:gd name="adj2" fmla="val 4166600"/>
                <a:gd name="adj3" fmla="val 14504"/>
              </a:avLst>
            </a:pr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grpSp>
      <p:sp>
        <p:nvSpPr>
          <p:cNvPr id="7" name="Rectangle 6"/>
          <p:cNvSpPr/>
          <p:nvPr/>
        </p:nvSpPr>
        <p:spPr>
          <a:xfrm>
            <a:off x="4371203" y="2886343"/>
            <a:ext cx="766557" cy="584775"/>
          </a:xfrm>
          <a:prstGeom prst="rect">
            <a:avLst/>
          </a:prstGeom>
        </p:spPr>
        <p:txBody>
          <a:bodyPr wrap="none">
            <a:spAutoFit/>
          </a:bodyPr>
          <a:lstStyle/>
          <a:p>
            <a:pPr algn="ctr"/>
            <a:r>
              <a:rPr lang="en-US" sz="1600" dirty="0" smtClean="0">
                <a:solidFill>
                  <a:schemeClr val="accent2">
                    <a:lumMod val="60000"/>
                    <a:lumOff val="40000"/>
                  </a:schemeClr>
                </a:solidFill>
              </a:rPr>
              <a:t>2021</a:t>
            </a:r>
          </a:p>
          <a:p>
            <a:pPr algn="ctr"/>
            <a:r>
              <a:rPr lang="en-US" sz="1600" b="1" dirty="0" smtClean="0">
                <a:solidFill>
                  <a:schemeClr val="accent1"/>
                </a:solidFill>
              </a:rPr>
              <a:t>19.9%</a:t>
            </a:r>
            <a:endParaRPr lang="en-US" sz="1600" b="1" dirty="0">
              <a:solidFill>
                <a:schemeClr val="accent1"/>
              </a:solidFill>
            </a:endParaRPr>
          </a:p>
        </p:txBody>
      </p:sp>
      <p:sp>
        <p:nvSpPr>
          <p:cNvPr id="9" name="Rectangle 8"/>
          <p:cNvSpPr/>
          <p:nvPr/>
        </p:nvSpPr>
        <p:spPr>
          <a:xfrm>
            <a:off x="1241890" y="2143403"/>
            <a:ext cx="1880643" cy="892552"/>
          </a:xfrm>
          <a:prstGeom prst="rect">
            <a:avLst/>
          </a:prstGeom>
        </p:spPr>
        <p:txBody>
          <a:bodyPr wrap="none">
            <a:spAutoFit/>
          </a:bodyPr>
          <a:lstStyle/>
          <a:p>
            <a:pPr algn="ctr"/>
            <a:r>
              <a:rPr lang="en-US" sz="3200" b="1" dirty="0" smtClean="0">
                <a:solidFill>
                  <a:schemeClr val="accent1"/>
                </a:solidFill>
              </a:rPr>
              <a:t>$4.78</a:t>
            </a:r>
          </a:p>
          <a:p>
            <a:pPr algn="ctr"/>
            <a:r>
              <a:rPr lang="en-US" sz="2000" dirty="0" smtClean="0">
                <a:solidFill>
                  <a:schemeClr val="accent2">
                    <a:lumMod val="60000"/>
                    <a:lumOff val="40000"/>
                  </a:schemeClr>
                </a:solidFill>
              </a:rPr>
              <a:t>2021 projected</a:t>
            </a:r>
            <a:endParaRPr lang="en-US" sz="2000" dirty="0">
              <a:solidFill>
                <a:schemeClr val="accent2">
                  <a:lumMod val="60000"/>
                  <a:lumOff val="40000"/>
                </a:schemeClr>
              </a:solidFill>
            </a:endParaRPr>
          </a:p>
        </p:txBody>
      </p:sp>
      <p:sp>
        <p:nvSpPr>
          <p:cNvPr id="11" name="Rectangle 10"/>
          <p:cNvSpPr/>
          <p:nvPr/>
        </p:nvSpPr>
        <p:spPr>
          <a:xfrm>
            <a:off x="7712278" y="4379405"/>
            <a:ext cx="941284" cy="307777"/>
          </a:xfrm>
          <a:prstGeom prst="rect">
            <a:avLst/>
          </a:prstGeom>
        </p:spPr>
        <p:txBody>
          <a:bodyPr wrap="none">
            <a:spAutoFit/>
          </a:bodyPr>
          <a:lstStyle/>
          <a:p>
            <a:pPr algn="ctr"/>
            <a:r>
              <a:rPr lang="en-US" sz="1400" dirty="0"/>
              <a:t>P</a:t>
            </a:r>
            <a:r>
              <a:rPr lang="en-US" sz="1400" dirty="0" smtClean="0"/>
              <a:t>rojected</a:t>
            </a:r>
            <a:endParaRPr lang="en-US" sz="1400" dirty="0"/>
          </a:p>
        </p:txBody>
      </p:sp>
      <p:sp>
        <p:nvSpPr>
          <p:cNvPr id="12" name="Freeform 11"/>
          <p:cNvSpPr/>
          <p:nvPr/>
        </p:nvSpPr>
        <p:spPr bwMode="gray">
          <a:xfrm>
            <a:off x="639193" y="1541832"/>
            <a:ext cx="8131945" cy="4527611"/>
          </a:xfrm>
          <a:custGeom>
            <a:avLst/>
            <a:gdLst>
              <a:gd name="connsiteX0" fmla="*/ 0 w 8131945"/>
              <a:gd name="connsiteY0" fmla="*/ 0 h 4527611"/>
              <a:gd name="connsiteX1" fmla="*/ 0 w 8131945"/>
              <a:gd name="connsiteY1" fmla="*/ 4527611 h 4527611"/>
              <a:gd name="connsiteX2" fmla="*/ 8131945 w 8131945"/>
              <a:gd name="connsiteY2" fmla="*/ 4527611 h 4527611"/>
            </a:gdLst>
            <a:ahLst/>
            <a:cxnLst>
              <a:cxn ang="0">
                <a:pos x="connsiteX0" y="connsiteY0"/>
              </a:cxn>
              <a:cxn ang="0">
                <a:pos x="connsiteX1" y="connsiteY1"/>
              </a:cxn>
              <a:cxn ang="0">
                <a:pos x="connsiteX2" y="connsiteY2"/>
              </a:cxn>
            </a:cxnLst>
            <a:rect l="l" t="t" r="r" b="b"/>
            <a:pathLst>
              <a:path w="8131945" h="4527611">
                <a:moveTo>
                  <a:pt x="0" y="0"/>
                </a:moveTo>
                <a:lnTo>
                  <a:pt x="0" y="4527611"/>
                </a:lnTo>
                <a:lnTo>
                  <a:pt x="8131945" y="4527611"/>
                </a:lnTo>
              </a:path>
            </a:pathLst>
          </a:custGeom>
          <a:noFill/>
          <a:ln>
            <a:solidFill>
              <a:schemeClr val="accent2"/>
            </a:solidFill>
          </a:ln>
        </p:spPr>
        <p:txBody>
          <a:bodyPr rtlCol="0" anchor="ctr"/>
          <a:lstStyle/>
          <a:p>
            <a:pPr algn="ctr"/>
            <a:endParaRPr lang="en-US"/>
          </a:p>
        </p:txBody>
      </p:sp>
      <p:sp>
        <p:nvSpPr>
          <p:cNvPr id="14" name="Rectangle 13"/>
          <p:cNvSpPr/>
          <p:nvPr/>
        </p:nvSpPr>
        <p:spPr>
          <a:xfrm>
            <a:off x="211750" y="1412083"/>
            <a:ext cx="458779" cy="4944943"/>
          </a:xfrm>
          <a:prstGeom prst="rect">
            <a:avLst/>
          </a:prstGeom>
        </p:spPr>
        <p:txBody>
          <a:bodyPr wrap="none">
            <a:spAutoFit/>
          </a:bodyPr>
          <a:lstStyle/>
          <a:p>
            <a:pPr algn="r">
              <a:spcBef>
                <a:spcPts val="1900"/>
              </a:spcBef>
            </a:pPr>
            <a:r>
              <a:rPr lang="en-US" sz="1100" dirty="0" smtClean="0">
                <a:solidFill>
                  <a:schemeClr val="accent2">
                    <a:lumMod val="60000"/>
                    <a:lumOff val="40000"/>
                  </a:schemeClr>
                </a:solidFill>
              </a:rPr>
              <a:t>$5.5</a:t>
            </a:r>
          </a:p>
          <a:p>
            <a:pPr algn="r">
              <a:spcBef>
                <a:spcPts val="1900"/>
              </a:spcBef>
            </a:pPr>
            <a:r>
              <a:rPr lang="en-US" sz="1100" dirty="0" smtClean="0">
                <a:solidFill>
                  <a:schemeClr val="accent2">
                    <a:lumMod val="60000"/>
                    <a:lumOff val="40000"/>
                  </a:schemeClr>
                </a:solidFill>
              </a:rPr>
              <a:t>5</a:t>
            </a:r>
          </a:p>
          <a:p>
            <a:pPr algn="r">
              <a:spcBef>
                <a:spcPts val="1900"/>
              </a:spcBef>
            </a:pPr>
            <a:r>
              <a:rPr lang="en-US" sz="1100" dirty="0" smtClean="0">
                <a:solidFill>
                  <a:schemeClr val="accent2">
                    <a:lumMod val="60000"/>
                    <a:lumOff val="40000"/>
                  </a:schemeClr>
                </a:solidFill>
              </a:rPr>
              <a:t>4.5</a:t>
            </a:r>
          </a:p>
          <a:p>
            <a:pPr algn="r">
              <a:spcBef>
                <a:spcPts val="1900"/>
              </a:spcBef>
            </a:pPr>
            <a:r>
              <a:rPr lang="en-US" sz="1100" dirty="0" smtClean="0">
                <a:solidFill>
                  <a:schemeClr val="accent2">
                    <a:lumMod val="60000"/>
                    <a:lumOff val="40000"/>
                  </a:schemeClr>
                </a:solidFill>
              </a:rPr>
              <a:t>4</a:t>
            </a:r>
          </a:p>
          <a:p>
            <a:pPr algn="r">
              <a:spcBef>
                <a:spcPts val="1900"/>
              </a:spcBef>
            </a:pPr>
            <a:r>
              <a:rPr lang="en-US" sz="1100" dirty="0" smtClean="0">
                <a:solidFill>
                  <a:schemeClr val="accent2">
                    <a:lumMod val="60000"/>
                    <a:lumOff val="40000"/>
                  </a:schemeClr>
                </a:solidFill>
              </a:rPr>
              <a:t>3.5</a:t>
            </a:r>
          </a:p>
          <a:p>
            <a:pPr algn="r">
              <a:spcBef>
                <a:spcPts val="1900"/>
              </a:spcBef>
            </a:pPr>
            <a:r>
              <a:rPr lang="en-US" sz="1100" dirty="0" smtClean="0">
                <a:solidFill>
                  <a:schemeClr val="accent2">
                    <a:lumMod val="60000"/>
                    <a:lumOff val="40000"/>
                  </a:schemeClr>
                </a:solidFill>
              </a:rPr>
              <a:t>3</a:t>
            </a:r>
          </a:p>
          <a:p>
            <a:pPr algn="r">
              <a:spcBef>
                <a:spcPts val="1900"/>
              </a:spcBef>
            </a:pPr>
            <a:r>
              <a:rPr lang="en-US" sz="1100" dirty="0" smtClean="0">
                <a:solidFill>
                  <a:schemeClr val="accent2">
                    <a:lumMod val="60000"/>
                    <a:lumOff val="40000"/>
                  </a:schemeClr>
                </a:solidFill>
              </a:rPr>
              <a:t>2.5</a:t>
            </a:r>
          </a:p>
          <a:p>
            <a:pPr algn="r">
              <a:spcBef>
                <a:spcPts val="1900"/>
              </a:spcBef>
            </a:pPr>
            <a:r>
              <a:rPr lang="en-US" sz="1100" dirty="0" smtClean="0">
                <a:solidFill>
                  <a:schemeClr val="accent2">
                    <a:lumMod val="60000"/>
                    <a:lumOff val="40000"/>
                  </a:schemeClr>
                </a:solidFill>
              </a:rPr>
              <a:t>2</a:t>
            </a:r>
          </a:p>
          <a:p>
            <a:pPr algn="r">
              <a:spcBef>
                <a:spcPts val="1900"/>
              </a:spcBef>
            </a:pPr>
            <a:r>
              <a:rPr lang="en-US" sz="1100" dirty="0" smtClean="0">
                <a:solidFill>
                  <a:schemeClr val="accent2">
                    <a:lumMod val="60000"/>
                    <a:lumOff val="40000"/>
                  </a:schemeClr>
                </a:solidFill>
              </a:rPr>
              <a:t>1.5</a:t>
            </a:r>
          </a:p>
          <a:p>
            <a:pPr algn="r">
              <a:spcBef>
                <a:spcPts val="1900"/>
              </a:spcBef>
            </a:pPr>
            <a:r>
              <a:rPr lang="en-US" sz="1100" dirty="0" smtClean="0">
                <a:solidFill>
                  <a:schemeClr val="accent2">
                    <a:lumMod val="60000"/>
                    <a:lumOff val="40000"/>
                  </a:schemeClr>
                </a:solidFill>
              </a:rPr>
              <a:t>1</a:t>
            </a:r>
          </a:p>
          <a:p>
            <a:pPr algn="r">
              <a:spcBef>
                <a:spcPts val="1900"/>
              </a:spcBef>
            </a:pPr>
            <a:r>
              <a:rPr lang="en-US" sz="1100" dirty="0" smtClean="0">
                <a:solidFill>
                  <a:schemeClr val="accent2">
                    <a:lumMod val="60000"/>
                    <a:lumOff val="40000"/>
                  </a:schemeClr>
                </a:solidFill>
              </a:rPr>
              <a:t>0.5</a:t>
            </a:r>
          </a:p>
          <a:p>
            <a:pPr algn="r">
              <a:spcBef>
                <a:spcPts val="1900"/>
              </a:spcBef>
            </a:pPr>
            <a:r>
              <a:rPr lang="en-US" sz="1100" dirty="0">
                <a:solidFill>
                  <a:schemeClr val="accent2">
                    <a:lumMod val="60000"/>
                    <a:lumOff val="40000"/>
                  </a:schemeClr>
                </a:solidFill>
              </a:rPr>
              <a:t>0</a:t>
            </a:r>
          </a:p>
        </p:txBody>
      </p:sp>
      <p:sp>
        <p:nvSpPr>
          <p:cNvPr id="15" name="Rectangle 14"/>
          <p:cNvSpPr/>
          <p:nvPr/>
        </p:nvSpPr>
        <p:spPr>
          <a:xfrm>
            <a:off x="548791" y="6071666"/>
            <a:ext cx="498855" cy="261610"/>
          </a:xfrm>
          <a:prstGeom prst="rect">
            <a:avLst/>
          </a:prstGeom>
        </p:spPr>
        <p:txBody>
          <a:bodyPr wrap="none">
            <a:spAutoFit/>
          </a:bodyPr>
          <a:lstStyle/>
          <a:p>
            <a:pPr algn="r">
              <a:spcBef>
                <a:spcPts val="1900"/>
              </a:spcBef>
            </a:pPr>
            <a:r>
              <a:rPr lang="en-US" sz="1100" dirty="0" smtClean="0">
                <a:solidFill>
                  <a:schemeClr val="accent2">
                    <a:lumMod val="60000"/>
                    <a:lumOff val="40000"/>
                  </a:schemeClr>
                </a:solidFill>
              </a:rPr>
              <a:t>1960</a:t>
            </a:r>
            <a:endParaRPr lang="en-US" sz="1100" dirty="0">
              <a:solidFill>
                <a:schemeClr val="accent2">
                  <a:lumMod val="60000"/>
                  <a:lumOff val="40000"/>
                </a:schemeClr>
              </a:solidFill>
            </a:endParaRPr>
          </a:p>
        </p:txBody>
      </p:sp>
      <p:sp>
        <p:nvSpPr>
          <p:cNvPr id="16" name="Rectangle 15"/>
          <p:cNvSpPr/>
          <p:nvPr/>
        </p:nvSpPr>
        <p:spPr>
          <a:xfrm>
            <a:off x="6940632" y="6071666"/>
            <a:ext cx="498855" cy="261610"/>
          </a:xfrm>
          <a:prstGeom prst="rect">
            <a:avLst/>
          </a:prstGeom>
        </p:spPr>
        <p:txBody>
          <a:bodyPr wrap="none">
            <a:spAutoFit/>
          </a:bodyPr>
          <a:lstStyle/>
          <a:p>
            <a:pPr algn="r">
              <a:spcBef>
                <a:spcPts val="1900"/>
              </a:spcBef>
            </a:pPr>
            <a:r>
              <a:rPr lang="en-US" sz="1100" dirty="0" smtClean="0">
                <a:solidFill>
                  <a:schemeClr val="accent2">
                    <a:lumMod val="60000"/>
                    <a:lumOff val="40000"/>
                  </a:schemeClr>
                </a:solidFill>
              </a:rPr>
              <a:t>2010</a:t>
            </a:r>
            <a:endParaRPr lang="en-US" sz="1100" dirty="0">
              <a:solidFill>
                <a:schemeClr val="accent2">
                  <a:lumMod val="60000"/>
                  <a:lumOff val="40000"/>
                </a:schemeClr>
              </a:solidFill>
            </a:endParaRPr>
          </a:p>
        </p:txBody>
      </p:sp>
      <p:sp>
        <p:nvSpPr>
          <p:cNvPr id="18" name="Rectangle 17"/>
          <p:cNvSpPr/>
          <p:nvPr/>
        </p:nvSpPr>
        <p:spPr>
          <a:xfrm>
            <a:off x="8316416" y="6071666"/>
            <a:ext cx="498855" cy="261610"/>
          </a:xfrm>
          <a:prstGeom prst="rect">
            <a:avLst/>
          </a:prstGeom>
        </p:spPr>
        <p:txBody>
          <a:bodyPr wrap="none">
            <a:spAutoFit/>
          </a:bodyPr>
          <a:lstStyle/>
          <a:p>
            <a:pPr algn="r">
              <a:spcBef>
                <a:spcPts val="1900"/>
              </a:spcBef>
            </a:pPr>
            <a:r>
              <a:rPr lang="en-US" sz="1100" dirty="0" smtClean="0">
                <a:solidFill>
                  <a:schemeClr val="accent2">
                    <a:lumMod val="60000"/>
                    <a:lumOff val="40000"/>
                  </a:schemeClr>
                </a:solidFill>
              </a:rPr>
              <a:t>2020</a:t>
            </a:r>
            <a:endParaRPr lang="en-US" sz="1100" dirty="0">
              <a:solidFill>
                <a:schemeClr val="accent2">
                  <a:lumMod val="60000"/>
                  <a:lumOff val="40000"/>
                </a:schemeClr>
              </a:solidFill>
            </a:endParaRPr>
          </a:p>
        </p:txBody>
      </p:sp>
    </p:spTree>
    <p:extLst>
      <p:ext uri="{BB962C8B-B14F-4D97-AF65-F5344CB8AC3E}">
        <p14:creationId xmlns:p14="http://schemas.microsoft.com/office/powerpoint/2010/main" val="2938502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91157" y="1587809"/>
            <a:ext cx="6939199" cy="4801113"/>
            <a:chOff x="2319413" y="1947098"/>
            <a:chExt cx="5356291" cy="3705929"/>
          </a:xfrm>
        </p:grpSpPr>
        <p:pic>
          <p:nvPicPr>
            <p:cNvPr id="6" name="Picture 2" descr="http://www.ahrq.gov/qual/perfmeasguide/perfmeas5fig5.gif"/>
            <p:cNvPicPr>
              <a:picLocks noChangeAspect="1" noChangeArrowheads="1"/>
            </p:cNvPicPr>
            <p:nvPr/>
          </p:nvPicPr>
          <p:blipFill rotWithShape="1">
            <a:blip r:embed="rId3" cstate="print"/>
            <a:srcRect l="7609" t="10639" r="5778" b="12866"/>
            <a:stretch/>
          </p:blipFill>
          <p:spPr bwMode="auto">
            <a:xfrm>
              <a:off x="2682946" y="2357122"/>
              <a:ext cx="4734845" cy="3010006"/>
            </a:xfrm>
            <a:prstGeom prst="rect">
              <a:avLst/>
            </a:prstGeom>
            <a:noFill/>
          </p:spPr>
        </p:pic>
        <p:sp>
          <p:nvSpPr>
            <p:cNvPr id="9" name="Right Arrow 8"/>
            <p:cNvSpPr/>
            <p:nvPr/>
          </p:nvSpPr>
          <p:spPr bwMode="gray">
            <a:xfrm>
              <a:off x="3650633" y="5388645"/>
              <a:ext cx="2851184" cy="264382"/>
            </a:xfrm>
            <a:prstGeom prst="rightArrow">
              <a:avLst>
                <a:gd name="adj1" fmla="val 50000"/>
                <a:gd name="adj2" fmla="val 0"/>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smtClean="0">
                  <a:ln>
                    <a:noFill/>
                  </a:ln>
                  <a:solidFill>
                    <a:schemeClr val="accent2">
                      <a:lumMod val="60000"/>
                      <a:lumOff val="40000"/>
                    </a:schemeClr>
                  </a:solidFill>
                  <a:effectLst/>
                  <a:uLnTx/>
                  <a:uFillTx/>
                  <a:ea typeface="Arial Unicode MS" pitchFamily="34" charset="-128"/>
                  <a:cs typeface="Arial Unicode MS" pitchFamily="34" charset="-128"/>
                </a:rPr>
                <a:t>Value-based Medicine</a:t>
              </a:r>
            </a:p>
          </p:txBody>
        </p:sp>
        <p:sp>
          <p:nvSpPr>
            <p:cNvPr id="10" name="Right Arrow 9"/>
            <p:cNvSpPr/>
            <p:nvPr/>
          </p:nvSpPr>
          <p:spPr bwMode="gray">
            <a:xfrm rot="16200000">
              <a:off x="1329987" y="3662828"/>
              <a:ext cx="2292143" cy="313292"/>
            </a:xfrm>
            <a:prstGeom prst="rightArrow">
              <a:avLst>
                <a:gd name="adj1" fmla="val 50000"/>
                <a:gd name="adj2" fmla="val 0"/>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smtClean="0">
                  <a:ln>
                    <a:noFill/>
                  </a:ln>
                  <a:solidFill>
                    <a:schemeClr val="accent2">
                      <a:lumMod val="60000"/>
                      <a:lumOff val="40000"/>
                    </a:schemeClr>
                  </a:solidFill>
                  <a:effectLst/>
                  <a:uLnTx/>
                  <a:uFillTx/>
                  <a:ea typeface="Arial Unicode MS" pitchFamily="34" charset="-128"/>
                  <a:cs typeface="Arial Unicode MS" pitchFamily="34" charset="-128"/>
                </a:rPr>
                <a:t>Evidence-based Medicine</a:t>
              </a:r>
            </a:p>
          </p:txBody>
        </p:sp>
        <p:sp>
          <p:nvSpPr>
            <p:cNvPr id="4" name="Rectangle 3"/>
            <p:cNvSpPr/>
            <p:nvPr/>
          </p:nvSpPr>
          <p:spPr>
            <a:xfrm>
              <a:off x="2881089" y="1947098"/>
              <a:ext cx="4246173" cy="285083"/>
            </a:xfrm>
            <a:prstGeom prst="rect">
              <a:avLst/>
            </a:prstGeom>
          </p:spPr>
          <p:txBody>
            <a:bodyPr wrap="square">
              <a:spAutoFit/>
            </a:bodyPr>
            <a:lstStyle/>
            <a:p>
              <a:pPr algn="ctr"/>
              <a:r>
                <a:rPr lang="en-US" dirty="0" smtClean="0">
                  <a:solidFill>
                    <a:schemeClr val="accent2">
                      <a:lumMod val="60000"/>
                      <a:lumOff val="40000"/>
                    </a:schemeClr>
                  </a:solidFill>
                </a:rPr>
                <a:t>Distribution of Physicians by Quality and Efficiency</a:t>
              </a:r>
              <a:endParaRPr lang="en-US" dirty="0">
                <a:solidFill>
                  <a:schemeClr val="accent2">
                    <a:lumMod val="60000"/>
                    <a:lumOff val="40000"/>
                  </a:schemeClr>
                </a:solidFill>
              </a:endParaRPr>
            </a:p>
          </p:txBody>
        </p:sp>
        <p:sp>
          <p:nvSpPr>
            <p:cNvPr id="17" name="Rectangle 16"/>
            <p:cNvSpPr/>
            <p:nvPr/>
          </p:nvSpPr>
          <p:spPr>
            <a:xfrm>
              <a:off x="5053021" y="2173218"/>
              <a:ext cx="484048" cy="178177"/>
            </a:xfrm>
            <a:prstGeom prst="rect">
              <a:avLst/>
            </a:prstGeom>
          </p:spPr>
          <p:txBody>
            <a:bodyPr wrap="none">
              <a:spAutoFit/>
            </a:bodyPr>
            <a:lstStyle/>
            <a:p>
              <a:r>
                <a:rPr lang="en-US" sz="900" dirty="0" smtClean="0">
                  <a:solidFill>
                    <a:schemeClr val="accent2">
                      <a:lumMod val="60000"/>
                      <a:lumOff val="40000"/>
                    </a:schemeClr>
                  </a:solidFill>
                </a:rPr>
                <a:t>50</a:t>
              </a:r>
              <a:r>
                <a:rPr lang="en-US" sz="900" baseline="30000" dirty="0" smtClean="0">
                  <a:solidFill>
                    <a:schemeClr val="accent2">
                      <a:lumMod val="60000"/>
                      <a:lumOff val="40000"/>
                    </a:schemeClr>
                  </a:solidFill>
                </a:rPr>
                <a:t>th</a:t>
              </a:r>
              <a:r>
                <a:rPr lang="en-US" sz="900" dirty="0" smtClean="0">
                  <a:solidFill>
                    <a:schemeClr val="accent2">
                      <a:lumMod val="60000"/>
                      <a:lumOff val="40000"/>
                    </a:schemeClr>
                  </a:solidFill>
                </a:rPr>
                <a:t> %</a:t>
              </a:r>
              <a:r>
                <a:rPr lang="en-US" sz="900" dirty="0" err="1" smtClean="0">
                  <a:solidFill>
                    <a:schemeClr val="accent2">
                      <a:lumMod val="60000"/>
                      <a:lumOff val="40000"/>
                    </a:schemeClr>
                  </a:solidFill>
                </a:rPr>
                <a:t>ile</a:t>
              </a:r>
              <a:endParaRPr lang="en-US" sz="900" dirty="0">
                <a:solidFill>
                  <a:schemeClr val="accent2">
                    <a:lumMod val="60000"/>
                    <a:lumOff val="40000"/>
                  </a:schemeClr>
                </a:solidFill>
              </a:endParaRPr>
            </a:p>
          </p:txBody>
        </p:sp>
        <p:sp>
          <p:nvSpPr>
            <p:cNvPr id="18" name="Freeform 17"/>
            <p:cNvSpPr/>
            <p:nvPr/>
          </p:nvSpPr>
          <p:spPr bwMode="gray">
            <a:xfrm>
              <a:off x="2671948" y="2160608"/>
              <a:ext cx="5003756" cy="3206520"/>
            </a:xfrm>
            <a:custGeom>
              <a:avLst/>
              <a:gdLst>
                <a:gd name="connsiteX0" fmla="*/ 0 w 8131945"/>
                <a:gd name="connsiteY0" fmla="*/ 0 h 4527611"/>
                <a:gd name="connsiteX1" fmla="*/ 0 w 8131945"/>
                <a:gd name="connsiteY1" fmla="*/ 4527611 h 4527611"/>
                <a:gd name="connsiteX2" fmla="*/ 8131945 w 8131945"/>
                <a:gd name="connsiteY2" fmla="*/ 4527611 h 4527611"/>
              </a:gdLst>
              <a:ahLst/>
              <a:cxnLst>
                <a:cxn ang="0">
                  <a:pos x="connsiteX0" y="connsiteY0"/>
                </a:cxn>
                <a:cxn ang="0">
                  <a:pos x="connsiteX1" y="connsiteY1"/>
                </a:cxn>
                <a:cxn ang="0">
                  <a:pos x="connsiteX2" y="connsiteY2"/>
                </a:cxn>
              </a:cxnLst>
              <a:rect l="l" t="t" r="r" b="b"/>
              <a:pathLst>
                <a:path w="8131945" h="4527611">
                  <a:moveTo>
                    <a:pt x="0" y="0"/>
                  </a:moveTo>
                  <a:lnTo>
                    <a:pt x="0" y="4527611"/>
                  </a:lnTo>
                  <a:lnTo>
                    <a:pt x="8131945" y="4527611"/>
                  </a:lnTo>
                </a:path>
              </a:pathLst>
            </a:custGeom>
            <a:noFill/>
            <a:ln w="19050">
              <a:solidFill>
                <a:schemeClr val="accent2"/>
              </a:solidFill>
              <a:headEnd type="triangle"/>
              <a:tailEnd type="triangle"/>
            </a:ln>
          </p:spPr>
          <p:txBody>
            <a:bodyPr rtlCol="0" anchor="ctr"/>
            <a:lstStyle/>
            <a:p>
              <a:pPr algn="ctr"/>
              <a:endParaRPr lang="en-US">
                <a:solidFill>
                  <a:schemeClr val="accent2">
                    <a:lumMod val="60000"/>
                    <a:lumOff val="40000"/>
                  </a:schemeClr>
                </a:solidFill>
              </a:endParaRPr>
            </a:p>
          </p:txBody>
        </p:sp>
      </p:grpSp>
      <p:grpSp>
        <p:nvGrpSpPr>
          <p:cNvPr id="8" name="Group 7"/>
          <p:cNvGrpSpPr/>
          <p:nvPr/>
        </p:nvGrpSpPr>
        <p:grpSpPr>
          <a:xfrm>
            <a:off x="1747874" y="2118075"/>
            <a:ext cx="6172968" cy="3912334"/>
            <a:chOff x="-3991902" y="2338427"/>
            <a:chExt cx="4755425" cy="3028701"/>
          </a:xfrm>
        </p:grpSpPr>
        <p:sp>
          <p:nvSpPr>
            <p:cNvPr id="11" name="Rectangle 10"/>
            <p:cNvSpPr/>
            <p:nvPr/>
          </p:nvSpPr>
          <p:spPr bwMode="gray">
            <a:xfrm>
              <a:off x="-1615537" y="2339144"/>
              <a:ext cx="2379060" cy="1521302"/>
            </a:xfrm>
            <a:prstGeom prst="rect">
              <a:avLst/>
            </a:prstGeom>
            <a:solidFill>
              <a:schemeClr val="tx1">
                <a:lumMod val="95000"/>
                <a:lumOff val="5000"/>
                <a:alpha val="23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Rectangle 11"/>
            <p:cNvSpPr/>
            <p:nvPr/>
          </p:nvSpPr>
          <p:spPr bwMode="gray">
            <a:xfrm>
              <a:off x="-1615537" y="3858104"/>
              <a:ext cx="2362874" cy="1499369"/>
            </a:xfrm>
            <a:prstGeom prst="rect">
              <a:avLst/>
            </a:prstGeom>
            <a:solidFill>
              <a:schemeClr val="bg2">
                <a:alpha val="34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ea typeface="Arial Unicode MS" pitchFamily="34" charset="-128"/>
                <a:cs typeface="Arial Unicode MS" pitchFamily="34" charset="-128"/>
              </a:endParaRPr>
            </a:p>
          </p:txBody>
        </p:sp>
        <p:sp>
          <p:nvSpPr>
            <p:cNvPr id="13" name="Rectangle 12"/>
            <p:cNvSpPr/>
            <p:nvPr/>
          </p:nvSpPr>
          <p:spPr bwMode="gray">
            <a:xfrm>
              <a:off x="-3989539" y="2338427"/>
              <a:ext cx="2354784" cy="1527050"/>
            </a:xfrm>
            <a:prstGeom prst="rect">
              <a:avLst/>
            </a:prstGeom>
            <a:solidFill>
              <a:schemeClr val="bg2">
                <a:alpha val="34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Rectangle 13"/>
            <p:cNvSpPr/>
            <p:nvPr/>
          </p:nvSpPr>
          <p:spPr bwMode="gray">
            <a:xfrm>
              <a:off x="-3991902" y="3860447"/>
              <a:ext cx="2371823" cy="1506681"/>
            </a:xfrm>
            <a:prstGeom prst="rect">
              <a:avLst/>
            </a:prstGeom>
            <a:solidFill>
              <a:schemeClr val="tx1">
                <a:lumMod val="95000"/>
                <a:lumOff val="5000"/>
                <a:alpha val="23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5" name="Title 4"/>
          <p:cNvSpPr>
            <a:spLocks noGrp="1"/>
          </p:cNvSpPr>
          <p:nvPr>
            <p:ph type="title"/>
          </p:nvPr>
        </p:nvSpPr>
        <p:spPr/>
        <p:txBody>
          <a:bodyPr/>
          <a:lstStyle/>
          <a:p>
            <a:r>
              <a:rPr lang="en-US" sz="2800" dirty="0" smtClean="0">
                <a:solidFill>
                  <a:srgbClr val="F0AB00"/>
                </a:solidFill>
              </a:rPr>
              <a:t>Bend the cost curve: Era of value-based care</a:t>
            </a:r>
            <a:endParaRPr lang="en-US" sz="2800" dirty="0">
              <a:solidFill>
                <a:srgbClr val="F0AB00"/>
              </a:solidFill>
            </a:endParaRPr>
          </a:p>
        </p:txBody>
      </p:sp>
    </p:spTree>
    <p:extLst>
      <p:ext uri="{BB962C8B-B14F-4D97-AF65-F5344CB8AC3E}">
        <p14:creationId xmlns:p14="http://schemas.microsoft.com/office/powerpoint/2010/main" val="997914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sf\Home\Dropbox\Dolphin\6959 Photo Search\Slide 6\CBC8AB.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990" r="6172"/>
          <a:stretch/>
        </p:blipFill>
        <p:spPr bwMode="auto">
          <a:xfrm>
            <a:off x="0" y="-23811"/>
            <a:ext cx="9144000" cy="694006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5124560" y="923278"/>
            <a:ext cx="1080932" cy="745724"/>
            <a:chOff x="5124560" y="923278"/>
            <a:chExt cx="1080932" cy="745724"/>
          </a:xfrm>
        </p:grpSpPr>
        <p:pic>
          <p:nvPicPr>
            <p:cNvPr id="12" name="Picture 4" descr="http://farm5.staticflickr.com/4018/4312091712_49c85c066a_z.jpg?zz=1"/>
            <p:cNvPicPr>
              <a:picLocks noChangeAspect="1" noChangeArrowheads="1"/>
            </p:cNvPicPr>
            <p:nvPr/>
          </p:nvPicPr>
          <p:blipFill rotWithShape="1">
            <a:blip r:embed="rId4">
              <a:extLst>
                <a:ext uri="{28A0092B-C50C-407E-A947-70E740481C1C}">
                  <a14:useLocalDpi xmlns:a14="http://schemas.microsoft.com/office/drawing/2010/main" val="0"/>
                </a:ext>
              </a:extLst>
            </a:blip>
            <a:srcRect l="1459" t="1227" r="1635" b="1346"/>
            <a:stretch/>
          </p:blipFill>
          <p:spPr bwMode="auto">
            <a:xfrm>
              <a:off x="5124560" y="923278"/>
              <a:ext cx="1080932" cy="74572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sf\Home\Dropbox\Dolphin\6959 Photo Search\Slide 6\CMRT0A.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162550" y="963369"/>
              <a:ext cx="1007138" cy="67142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noFill/>
        </p:spPr>
        <p:txBody>
          <a:bodyPr/>
          <a:lstStyle/>
          <a:p>
            <a:r>
              <a:rPr lang="en-US" dirty="0" smtClean="0">
                <a:solidFill>
                  <a:schemeClr val="tx1"/>
                </a:solidFill>
              </a:rPr>
              <a:t>Healthcare delivery: the last, greatest cottage industry</a:t>
            </a:r>
            <a:endParaRPr lang="en-US" dirty="0">
              <a:solidFill>
                <a:schemeClr val="tx1"/>
              </a:solidFill>
            </a:endParaRPr>
          </a:p>
        </p:txBody>
      </p:sp>
      <p:sp>
        <p:nvSpPr>
          <p:cNvPr id="10" name="Rectangle 9"/>
          <p:cNvSpPr/>
          <p:nvPr/>
        </p:nvSpPr>
        <p:spPr bwMode="gray">
          <a:xfrm>
            <a:off x="324000" y="-29608"/>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smtClean="0">
              <a:solidFill>
                <a:srgbClr val="000000"/>
              </a:solidFill>
              <a:ea typeface="Arial Unicode MS" pitchFamily="34" charset="-128"/>
              <a:cs typeface="Arial Unicode MS" pitchFamily="34" charset="-128"/>
            </a:endParaRPr>
          </a:p>
        </p:txBody>
      </p:sp>
      <p:grpSp>
        <p:nvGrpSpPr>
          <p:cNvPr id="6" name="Group 5"/>
          <p:cNvGrpSpPr/>
          <p:nvPr/>
        </p:nvGrpSpPr>
        <p:grpSpPr>
          <a:xfrm>
            <a:off x="5124560" y="923278"/>
            <a:ext cx="1080932" cy="745724"/>
            <a:chOff x="8453686" y="923278"/>
            <a:chExt cx="1080932" cy="745724"/>
          </a:xfrm>
        </p:grpSpPr>
        <p:grpSp>
          <p:nvGrpSpPr>
            <p:cNvPr id="14" name="Group 13"/>
            <p:cNvGrpSpPr/>
            <p:nvPr/>
          </p:nvGrpSpPr>
          <p:grpSpPr>
            <a:xfrm>
              <a:off x="8453686" y="923278"/>
              <a:ext cx="1080932" cy="745724"/>
              <a:chOff x="5124560" y="923278"/>
              <a:chExt cx="1080932" cy="745724"/>
            </a:xfrm>
          </p:grpSpPr>
          <p:pic>
            <p:nvPicPr>
              <p:cNvPr id="16" name="Picture 3" descr="\\psf\Home\Dropbox\Dolphin\6959 Photo Search\Slide 6\CMRT0A.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162550" y="963369"/>
                <a:ext cx="1007138" cy="671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farm5.staticflickr.com/4018/4312091712_49c85c066a_z.jpg?zz=1"/>
              <p:cNvPicPr>
                <a:picLocks noChangeAspect="1" noChangeArrowheads="1"/>
              </p:cNvPicPr>
              <p:nvPr/>
            </p:nvPicPr>
            <p:blipFill rotWithShape="1">
              <a:blip r:embed="rId4">
                <a:extLst>
                  <a:ext uri="{28A0092B-C50C-407E-A947-70E740481C1C}">
                    <a14:useLocalDpi xmlns:a14="http://schemas.microsoft.com/office/drawing/2010/main" val="0"/>
                  </a:ext>
                </a:extLst>
              </a:blip>
              <a:srcRect l="1459" t="1227" r="1635" b="1346"/>
              <a:stretch/>
            </p:blipFill>
            <p:spPr bwMode="auto">
              <a:xfrm>
                <a:off x="5124560" y="923278"/>
                <a:ext cx="1080932" cy="74572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bwMode="gray">
            <a:xfrm>
              <a:off x="8504807" y="976544"/>
              <a:ext cx="985422" cy="656947"/>
            </a:xfrm>
            <a:prstGeom prst="rect">
              <a:avLst/>
            </a:prstGeom>
            <a:solidFill>
              <a:schemeClr val="accent2">
                <a:lumMod val="50000"/>
              </a:schemeClr>
            </a:solidFill>
          </p:spPr>
          <p:txBody>
            <a:bodyPr wrap="square" rtlCol="0" anchor="ctr" anchorCtr="1">
              <a:noAutofit/>
            </a:bodyPr>
            <a:lstStyle/>
            <a:p>
              <a:pPr algn="ctr"/>
              <a:endParaRPr lang="en-US" sz="1200" dirty="0" smtClean="0">
                <a:solidFill>
                  <a:schemeClr val="bg1"/>
                </a:solidFill>
                <a:cs typeface="Arial"/>
              </a:endParaRPr>
            </a:p>
          </p:txBody>
        </p:sp>
        <p:pic>
          <p:nvPicPr>
            <p:cNvPr id="17" name="Picture 3" descr="\\psf\Home\Dropbox\Dolphin\6959 Photo Search\Slide 6\CMRT0A.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493155" y="964849"/>
              <a:ext cx="1007138" cy="671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670555" y="2041092"/>
            <a:ext cx="5618012" cy="3943228"/>
            <a:chOff x="1608413" y="1997475"/>
            <a:chExt cx="5742296" cy="4030462"/>
          </a:xfrm>
        </p:grpSpPr>
        <p:pic>
          <p:nvPicPr>
            <p:cNvPr id="13" name="Picture 4" descr="http://farm5.staticflickr.com/4018/4312091712_49c85c066a_z.jpg?zz=1"/>
            <p:cNvPicPr>
              <a:picLocks noChangeAspect="1" noChangeArrowheads="1"/>
            </p:cNvPicPr>
            <p:nvPr/>
          </p:nvPicPr>
          <p:blipFill rotWithShape="1">
            <a:blip r:embed="rId4">
              <a:extLst>
                <a:ext uri="{28A0092B-C50C-407E-A947-70E740481C1C}">
                  <a14:useLocalDpi xmlns:a14="http://schemas.microsoft.com/office/drawing/2010/main" val="0"/>
                </a:ext>
              </a:extLst>
            </a:blip>
            <a:srcRect l="1459" t="1227" r="1635" b="1346"/>
            <a:stretch/>
          </p:blipFill>
          <p:spPr bwMode="auto">
            <a:xfrm>
              <a:off x="1608413" y="1997475"/>
              <a:ext cx="5742296" cy="40304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gray">
            <a:xfrm>
              <a:off x="1910281" y="2308634"/>
              <a:ext cx="5151422" cy="3431263"/>
            </a:xfrm>
            <a:prstGeom prst="rect">
              <a:avLst/>
            </a:prstGeom>
            <a:solidFill>
              <a:schemeClr val="accent2">
                <a:lumMod val="50000"/>
              </a:schemeClr>
            </a:solidFill>
          </p:spPr>
          <p:txBody>
            <a:bodyPr wrap="square" rtlCol="0" anchor="ctr" anchorCtr="1">
              <a:noAutofit/>
            </a:bodyPr>
            <a:lstStyle/>
            <a:p>
              <a:pPr algn="ctr"/>
              <a:endParaRPr lang="en-US" sz="1200" dirty="0" smtClean="0">
                <a:solidFill>
                  <a:schemeClr val="bg1"/>
                </a:solidFill>
                <a:cs typeface="Arial"/>
              </a:endParaRPr>
            </a:p>
          </p:txBody>
        </p:sp>
        <p:pic>
          <p:nvPicPr>
            <p:cNvPr id="9" name="Picture 3" descr="\\psf\Home\Dropbox\Dolphin\6959 Photo Search\Slide 6\CMRT0A.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3490" y="2253831"/>
              <a:ext cx="5296954" cy="35313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73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1000"/>
                                  </p:stCondLst>
                                  <p:childTnLst>
                                    <p:animScale>
                                      <p:cBhvr>
                                        <p:cTn id="6" dur="1000" fill="hold"/>
                                        <p:tgtEl>
                                          <p:spTgt spid="6"/>
                                        </p:tgtEl>
                                      </p:cBhvr>
                                      <p:by x="500000" y="500000"/>
                                    </p:animScale>
                                  </p:childTnLst>
                                </p:cTn>
                              </p:par>
                              <p:par>
                                <p:cTn id="7" presetID="42" presetClass="path" presetSubtype="0" accel="50000" decel="50000" fill="hold" nodeType="withEffect">
                                  <p:stCondLst>
                                    <p:cond delay="1000"/>
                                  </p:stCondLst>
                                  <p:childTnLst>
                                    <p:animMotion origin="layout" path="M -4.44444E-6 2.19292E-6 L -0.12916 0.39232 " pathEditMode="relative" rAng="0" ptsTypes="AA">
                                      <p:cBhvr>
                                        <p:cTn id="8" dur="1000" fill="hold"/>
                                        <p:tgtEl>
                                          <p:spTgt spid="6"/>
                                        </p:tgtEl>
                                        <p:attrNameLst>
                                          <p:attrName>ppt_x</p:attrName>
                                          <p:attrName>ppt_y</p:attrName>
                                        </p:attrNameLst>
                                      </p:cBhvr>
                                      <p:rCtr x="-6458" y="19616"/>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50736"/>
            <a:ext cx="8496000" cy="756000"/>
          </a:xfrm>
        </p:spPr>
        <p:txBody>
          <a:bodyPr/>
          <a:lstStyle/>
          <a:p>
            <a:r>
              <a:rPr lang="en-US" sz="2800" dirty="0" smtClean="0">
                <a:solidFill>
                  <a:schemeClr val="accent1"/>
                </a:solidFill>
              </a:rPr>
              <a:t>Drowning in data… </a:t>
            </a:r>
            <a:endParaRPr lang="en-US" sz="2800" dirty="0">
              <a:solidFill>
                <a:schemeClr val="accent1"/>
              </a:solidFill>
            </a:endParaRPr>
          </a:p>
        </p:txBody>
      </p:sp>
      <p:sp>
        <p:nvSpPr>
          <p:cNvPr id="4" name="Rectangle 3"/>
          <p:cNvSpPr/>
          <p:nvPr/>
        </p:nvSpPr>
        <p:spPr>
          <a:xfrm>
            <a:off x="337351" y="5638800"/>
            <a:ext cx="8540319" cy="613291"/>
          </a:xfrm>
          <a:prstGeom prst="rect">
            <a:avLst/>
          </a:prstGeom>
          <a:solidFill>
            <a:schemeClr val="accent1"/>
          </a:solidFill>
        </p:spPr>
        <p:txBody>
          <a:bodyPr wrap="square" anchor="ctr" anchorCtr="0">
            <a:noAutofit/>
          </a:bodyPr>
          <a:lstStyle/>
          <a:p>
            <a:pPr lvl="0" algn="ctr"/>
            <a:r>
              <a:rPr lang="en-US" b="1" dirty="0"/>
              <a:t>Challenge: Discovery and Distribution</a:t>
            </a:r>
          </a:p>
        </p:txBody>
      </p:sp>
      <p:pic>
        <p:nvPicPr>
          <p:cNvPr id="11" name="Picture 2" descr="\\Vs1\tomawork\Projects\SAP\6959\GettyImages_157373801.jpg"/>
          <p:cNvPicPr>
            <a:picLocks noChangeAspect="1" noChangeArrowheads="1"/>
          </p:cNvPicPr>
          <p:nvPr/>
        </p:nvPicPr>
        <p:blipFill rotWithShape="1">
          <a:blip r:embed="rId3">
            <a:extLst>
              <a:ext uri="{28A0092B-C50C-407E-A947-70E740481C1C}">
                <a14:useLocalDpi xmlns:a14="http://schemas.microsoft.com/office/drawing/2010/main" val="0"/>
              </a:ext>
            </a:extLst>
          </a:blip>
          <a:srcRect t="5824" b="19268"/>
          <a:stretch/>
        </p:blipFill>
        <p:spPr bwMode="auto">
          <a:xfrm>
            <a:off x="2936172" y="1270672"/>
            <a:ext cx="3655440" cy="418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876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6364" y="3967006"/>
            <a:ext cx="8508956" cy="1679193"/>
            <a:chOff x="386364" y="3967006"/>
            <a:chExt cx="8508956" cy="1679193"/>
          </a:xfrm>
        </p:grpSpPr>
        <p:sp>
          <p:nvSpPr>
            <p:cNvPr id="29" name="Rectangle 28"/>
            <p:cNvSpPr/>
            <p:nvPr/>
          </p:nvSpPr>
          <p:spPr bwMode="gray">
            <a:xfrm>
              <a:off x="386364" y="4338563"/>
              <a:ext cx="8247699" cy="1307636"/>
            </a:xfrm>
            <a:prstGeom prst="rect">
              <a:avLst/>
            </a:prstGeom>
            <a:solidFill>
              <a:schemeClr val="accent2">
                <a:lumMod val="50000"/>
              </a:scheme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Right Arrow 33"/>
            <p:cNvSpPr/>
            <p:nvPr/>
          </p:nvSpPr>
          <p:spPr bwMode="gray">
            <a:xfrm>
              <a:off x="386364" y="3967006"/>
              <a:ext cx="8508956" cy="500742"/>
            </a:xfrm>
            <a:prstGeom prst="rightArrow">
              <a:avLst/>
            </a:prstGeom>
            <a:solidFill>
              <a:schemeClr val="accent1"/>
            </a:solidFill>
            <a:ln w="6350" algn="ctr">
              <a:noFill/>
              <a:miter lim="800000"/>
              <a:headEnd/>
              <a:tailEnd/>
            </a:ln>
            <a:effectLst/>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400" b="1" kern="0" dirty="0" smtClean="0">
                  <a:ea typeface="Arial Unicode MS" pitchFamily="34" charset="-128"/>
                  <a:cs typeface="Arial Unicode MS" pitchFamily="34" charset="-128"/>
                </a:rPr>
                <a:t>A</a:t>
              </a: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cute</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care</a:t>
              </a:r>
              <a:endParaRPr kumimoji="0" lang="en-US"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054" name="Picture 6" descr="\\Vs1\tomawork\Projects\SAP\6959\iStock_000012165688XSmal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950" y="4403511"/>
              <a:ext cx="1516063" cy="115093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Vs1\tomawork\Projects\SAP\6959\iStock_000021480483XSmall.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8583" r="4029"/>
            <a:stretch/>
          </p:blipFill>
          <p:spPr bwMode="auto">
            <a:xfrm>
              <a:off x="3761818" y="4403511"/>
              <a:ext cx="1516063" cy="1151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s1\tomawork\Projects\SAP\6959\iStock_000024033048XSmall.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8584" r="4013"/>
            <a:stretch/>
          </p:blipFill>
          <p:spPr bwMode="auto">
            <a:xfrm>
              <a:off x="5368252" y="4403511"/>
              <a:ext cx="1516064" cy="11509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s1\tomawork\Projects\SAP\6959\iStock_000009410104XSmall.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9340" t="-704" r="3571" b="704"/>
            <a:stretch/>
          </p:blipFill>
          <p:spPr bwMode="auto">
            <a:xfrm>
              <a:off x="6974688" y="4403511"/>
              <a:ext cx="1516063" cy="1155071"/>
            </a:xfrm>
            <a:prstGeom prst="rect">
              <a:avLst/>
            </a:prstGeom>
            <a:noFill/>
            <a:extLst>
              <a:ext uri="{909E8E84-426E-40DD-AFC4-6F175D3DCCD1}">
                <a14:hiddenFill xmlns:a14="http://schemas.microsoft.com/office/drawing/2010/main">
                  <a:solidFill>
                    <a:srgbClr val="FFFFFF"/>
                  </a:solidFill>
                </a14:hiddenFill>
              </a:ext>
            </a:extLst>
          </p:spPr>
        </p:pic>
      </p:grpSp>
      <p:sp>
        <p:nvSpPr>
          <p:cNvPr id="38918" name="AutoShape 6"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0" name="AutoShape 8"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2" name="AutoShape 10"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4" name="AutoShape 12"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Title 27"/>
          <p:cNvSpPr>
            <a:spLocks noGrp="1"/>
          </p:cNvSpPr>
          <p:nvPr>
            <p:ph type="title"/>
          </p:nvPr>
        </p:nvSpPr>
        <p:spPr/>
        <p:txBody>
          <a:bodyPr/>
          <a:lstStyle/>
          <a:p>
            <a:r>
              <a:rPr lang="en-US" sz="2800" dirty="0" smtClean="0">
                <a:solidFill>
                  <a:srgbClr val="F0AB00"/>
                </a:solidFill>
              </a:rPr>
              <a:t>Fragmented data</a:t>
            </a:r>
            <a:endParaRPr lang="en-US" sz="2800" dirty="0">
              <a:solidFill>
                <a:srgbClr val="F0AB00"/>
              </a:solidFill>
            </a:endParaRPr>
          </a:p>
        </p:txBody>
      </p:sp>
      <p:grpSp>
        <p:nvGrpSpPr>
          <p:cNvPr id="2" name="Group 1"/>
          <p:cNvGrpSpPr/>
          <p:nvPr/>
        </p:nvGrpSpPr>
        <p:grpSpPr>
          <a:xfrm>
            <a:off x="370181" y="1432564"/>
            <a:ext cx="4642062" cy="2444111"/>
            <a:chOff x="352425" y="1432564"/>
            <a:chExt cx="4642062" cy="2444111"/>
          </a:xfrm>
        </p:grpSpPr>
        <p:sp>
          <p:nvSpPr>
            <p:cNvPr id="3" name="Rectangle 2"/>
            <p:cNvSpPr/>
            <p:nvPr/>
          </p:nvSpPr>
          <p:spPr bwMode="gray">
            <a:xfrm>
              <a:off x="352425" y="1971675"/>
              <a:ext cx="2609850" cy="1905000"/>
            </a:xfrm>
            <a:prstGeom prst="rect">
              <a:avLst/>
            </a:prstGeom>
            <a:solidFill>
              <a:schemeClr val="bg1"/>
            </a:solidFill>
          </p:spPr>
          <p:txBody>
            <a:bodyPr wrap="square" rtlCol="0" anchor="ctr" anchorCtr="1">
              <a:noAutofit/>
            </a:bodyPr>
            <a:lstStyle/>
            <a:p>
              <a:pPr algn="ctr"/>
              <a:endParaRPr lang="en-US" sz="1200" dirty="0" smtClean="0">
                <a:solidFill>
                  <a:schemeClr val="bg1"/>
                </a:solidFill>
                <a:cs typeface="Arial"/>
              </a:endParaRPr>
            </a:p>
          </p:txBody>
        </p:sp>
        <p:sp>
          <p:nvSpPr>
            <p:cNvPr id="30" name="Rectangle 29"/>
            <p:cNvSpPr/>
            <p:nvPr/>
          </p:nvSpPr>
          <p:spPr bwMode="gray">
            <a:xfrm>
              <a:off x="3040782" y="1981200"/>
              <a:ext cx="1940794" cy="1190625"/>
            </a:xfrm>
            <a:prstGeom prst="rect">
              <a:avLst/>
            </a:prstGeom>
            <a:solidFill>
              <a:schemeClr val="bg1"/>
            </a:solidFill>
          </p:spPr>
          <p:txBody>
            <a:bodyPr wrap="square" rtlCol="0" anchor="ctr" anchorCtr="1">
              <a:noAutofit/>
            </a:bodyPr>
            <a:lstStyle/>
            <a:p>
              <a:pPr algn="ctr"/>
              <a:endParaRPr lang="en-US" sz="1200" dirty="0" smtClean="0">
                <a:solidFill>
                  <a:schemeClr val="bg1"/>
                </a:solidFill>
                <a:cs typeface="Arial"/>
              </a:endParaRPr>
            </a:p>
          </p:txBody>
        </p:sp>
        <p:pic>
          <p:nvPicPr>
            <p:cNvPr id="55" name="Picture 5" descr="C:\Users\I829029\Downloads\UntitledDocument (5).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3861" t="13378" r="45655" b="34653"/>
            <a:stretch/>
          </p:blipFill>
          <p:spPr bwMode="auto">
            <a:xfrm>
              <a:off x="400050" y="2000250"/>
              <a:ext cx="2476500" cy="1838325"/>
            </a:xfrm>
            <a:prstGeom prst="rect">
              <a:avLst/>
            </a:prstGeom>
            <a:noFill/>
          </p:spPr>
        </p:pic>
        <p:grpSp>
          <p:nvGrpSpPr>
            <p:cNvPr id="4" name="Group 3"/>
            <p:cNvGrpSpPr/>
            <p:nvPr/>
          </p:nvGrpSpPr>
          <p:grpSpPr>
            <a:xfrm>
              <a:off x="353518" y="1432564"/>
              <a:ext cx="4640969" cy="483541"/>
              <a:chOff x="353518" y="1509204"/>
              <a:chExt cx="4640969" cy="408085"/>
            </a:xfrm>
          </p:grpSpPr>
          <p:sp>
            <p:nvSpPr>
              <p:cNvPr id="57" name="Rectangle 56"/>
              <p:cNvSpPr/>
              <p:nvPr/>
            </p:nvSpPr>
            <p:spPr bwMode="gray">
              <a:xfrm>
                <a:off x="353518" y="1729707"/>
                <a:ext cx="4640969" cy="187582"/>
              </a:xfrm>
              <a:prstGeom prst="rect">
                <a:avLst/>
              </a:prstGeom>
              <a:ln>
                <a:noFill/>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Data Integration</a:t>
                </a:r>
              </a:p>
            </p:txBody>
          </p:sp>
          <p:sp>
            <p:nvSpPr>
              <p:cNvPr id="59" name="Rectangle 58"/>
              <p:cNvSpPr/>
              <p:nvPr/>
            </p:nvSpPr>
            <p:spPr bwMode="gray">
              <a:xfrm>
                <a:off x="2682114" y="1509204"/>
                <a:ext cx="2312372" cy="189283"/>
              </a:xfrm>
              <a:prstGeom prst="rect">
                <a:avLst/>
              </a:prstGeom>
              <a:ln>
                <a:noFill/>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Reports,</a:t>
                </a:r>
                <a:r>
                  <a:rPr kumimoji="0" lang="en-US" sz="1100" b="1" i="0" u="none" strike="noStrike" kern="0" cap="none" spc="0" normalizeH="0" noProof="0" dirty="0" smtClean="0">
                    <a:ln>
                      <a:noFill/>
                    </a:ln>
                    <a:solidFill>
                      <a:schemeClr val="tx1"/>
                    </a:solidFill>
                    <a:effectLst/>
                    <a:uLnTx/>
                    <a:uFillTx/>
                    <a:ea typeface="Arial Unicode MS" pitchFamily="34" charset="-128"/>
                    <a:cs typeface="Arial Unicode MS" pitchFamily="34" charset="-128"/>
                  </a:rPr>
                  <a:t> Dashboards</a:t>
                </a:r>
                <a:endParaRPr kumimoji="0" lang="en-US" sz="11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sp>
            <p:nvSpPr>
              <p:cNvPr id="25" name="Rectangle 24"/>
              <p:cNvSpPr/>
              <p:nvPr/>
            </p:nvSpPr>
            <p:spPr bwMode="gray">
              <a:xfrm>
                <a:off x="353518" y="1509204"/>
                <a:ext cx="2284085" cy="189283"/>
              </a:xfrm>
              <a:prstGeom prst="rect">
                <a:avLst/>
              </a:prstGeom>
              <a:ln>
                <a:noFill/>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r>
                  <a:rPr lang="en-US" sz="1100" b="1" kern="0" dirty="0">
                    <a:solidFill>
                      <a:schemeClr val="tx1"/>
                    </a:solidFill>
                    <a:ea typeface="Arial Unicode MS" pitchFamily="34" charset="-128"/>
                    <a:cs typeface="Arial Unicode MS" pitchFamily="34" charset="-128"/>
                  </a:rPr>
                  <a:t>Business Intelligence</a:t>
                </a:r>
              </a:p>
            </p:txBody>
          </p:sp>
        </p:grpSp>
        <p:pic>
          <p:nvPicPr>
            <p:cNvPr id="31" name="Picture 5" descr="C:\Users\I829029\Downloads\UntitledDocument (5).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59150" t="13378" r="3570" b="55118"/>
            <a:stretch/>
          </p:blipFill>
          <p:spPr bwMode="auto">
            <a:xfrm>
              <a:off x="3095625" y="2009775"/>
              <a:ext cx="1828800" cy="1114425"/>
            </a:xfrm>
            <a:prstGeom prst="rect">
              <a:avLst/>
            </a:prstGeom>
            <a:noFill/>
          </p:spPr>
        </p:pic>
      </p:grpSp>
      <p:pic>
        <p:nvPicPr>
          <p:cNvPr id="2057" name="Picture 9" descr="\\Vs1\tomawork\Projects\SAP\6959\iStock_000002855580Small.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9803"/>
          <a:stretch/>
        </p:blipFill>
        <p:spPr bwMode="auto">
          <a:xfrm>
            <a:off x="2155384" y="4403511"/>
            <a:ext cx="1516063" cy="11509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descr="\\Vs1\tomawork\Projects\SAP\6959\iStock_000002855580Small.jpg"/>
          <p:cNvPicPr>
            <a:picLocks noChangeAspect="1" noChangeArrowheads="1"/>
          </p:cNvPicPr>
          <p:nvPr/>
        </p:nvPicPr>
        <p:blipFill rotWithShape="1">
          <a:blip r:embed="rId9">
            <a:extLst>
              <a:ext uri="{28A0092B-C50C-407E-A947-70E740481C1C}">
                <a14:useLocalDpi xmlns:a14="http://schemas.microsoft.com/office/drawing/2010/main"/>
              </a:ext>
            </a:extLst>
          </a:blip>
          <a:srcRect b="9803"/>
          <a:stretch/>
        </p:blipFill>
        <p:spPr bwMode="auto">
          <a:xfrm>
            <a:off x="973874" y="3585818"/>
            <a:ext cx="3670258" cy="278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92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23"/>
                                        </p:tgtEl>
                                        <p:attrNameLst>
                                          <p:attrName>ppt_w</p:attrName>
                                        </p:attrNameLst>
                                      </p:cBhvr>
                                      <p:tavLst>
                                        <p:tav tm="0">
                                          <p:val>
                                            <p:strVal val="ppt_w"/>
                                          </p:val>
                                        </p:tav>
                                        <p:tav tm="100000">
                                          <p:val>
                                            <p:fltVal val="0"/>
                                          </p:val>
                                        </p:tav>
                                      </p:tavLst>
                                    </p:anim>
                                    <p:anim calcmode="lin" valueType="num">
                                      <p:cBhvr>
                                        <p:cTn id="7" dur="1000"/>
                                        <p:tgtEl>
                                          <p:spTgt spid="23"/>
                                        </p:tgtEl>
                                        <p:attrNameLst>
                                          <p:attrName>ppt_h</p:attrName>
                                        </p:attrNameLst>
                                      </p:cBhvr>
                                      <p:tavLst>
                                        <p:tav tm="0">
                                          <p:val>
                                            <p:strVal val="ppt_h"/>
                                          </p:val>
                                        </p:tav>
                                        <p:tav tm="100000">
                                          <p:val>
                                            <p:fltVal val="0"/>
                                          </p:val>
                                        </p:tav>
                                      </p:tavLst>
                                    </p:anim>
                                    <p:animEffect transition="out" filter="fade">
                                      <p:cBhvr>
                                        <p:cTn id="8" dur="1000"/>
                                        <p:tgtEl>
                                          <p:spTgt spid="23"/>
                                        </p:tgtEl>
                                      </p:cBhvr>
                                    </p:animEffect>
                                    <p:set>
                                      <p:cBhvr>
                                        <p:cTn id="9" dur="1" fill="hold">
                                          <p:stCondLst>
                                            <p:cond delay="999"/>
                                          </p:stCondLst>
                                        </p:cTn>
                                        <p:tgtEl>
                                          <p:spTgt spid="2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fade">
                                      <p:cBhvr>
                                        <p:cTn id="12" dur="500"/>
                                        <p:tgtEl>
                                          <p:spTgt spid="205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0" name="AutoShape 8"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2" name="AutoShape 10"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4" name="AutoShape 12" descr="http://www.aurorahealthcare.org/aboutus/continuum/art/continuumchart.gif"/>
          <p:cNvSpPr>
            <a:spLocks noChangeAspect="1" noChangeArrowheads="1"/>
          </p:cNvSpPr>
          <p:nvPr/>
        </p:nvSpPr>
        <p:spPr bwMode="auto">
          <a:xfrm>
            <a:off x="155575" y="-1219200"/>
            <a:ext cx="3905250" cy="25431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Title 27"/>
          <p:cNvSpPr>
            <a:spLocks noGrp="1"/>
          </p:cNvSpPr>
          <p:nvPr>
            <p:ph type="title"/>
          </p:nvPr>
        </p:nvSpPr>
        <p:spPr/>
        <p:txBody>
          <a:bodyPr/>
          <a:lstStyle/>
          <a:p>
            <a:r>
              <a:rPr lang="en-US" sz="2800" dirty="0">
                <a:solidFill>
                  <a:srgbClr val="F0AB00"/>
                </a:solidFill>
              </a:rPr>
              <a:t>ACOs:</a:t>
            </a:r>
            <a:r>
              <a:rPr lang="en-US" sz="2800" dirty="0" smtClean="0">
                <a:solidFill>
                  <a:srgbClr val="F0AB00"/>
                </a:solidFill>
              </a:rPr>
              <a:t> Great concept, execution often elusive</a:t>
            </a:r>
            <a:endParaRPr lang="en-US" sz="2800" dirty="0">
              <a:solidFill>
                <a:srgbClr val="F0AB00"/>
              </a:solidFill>
            </a:endParaRPr>
          </a:p>
        </p:txBody>
      </p:sp>
      <p:grpSp>
        <p:nvGrpSpPr>
          <p:cNvPr id="4" name="Group 3"/>
          <p:cNvGrpSpPr/>
          <p:nvPr/>
        </p:nvGrpSpPr>
        <p:grpSpPr>
          <a:xfrm>
            <a:off x="408373" y="1361655"/>
            <a:ext cx="8398281" cy="688400"/>
            <a:chOff x="191086" y="1379411"/>
            <a:chExt cx="8566092" cy="688400"/>
          </a:xfrm>
        </p:grpSpPr>
        <p:sp>
          <p:nvSpPr>
            <p:cNvPr id="72" name="Rectangle 71"/>
            <p:cNvSpPr/>
            <p:nvPr/>
          </p:nvSpPr>
          <p:spPr bwMode="gray">
            <a:xfrm>
              <a:off x="191086" y="1746089"/>
              <a:ext cx="8566092" cy="321722"/>
            </a:xfrm>
            <a:prstGeom prst="rect">
              <a:avLst/>
            </a:prstGeom>
            <a:solidFill>
              <a:schemeClr val="accent1"/>
            </a:solidFill>
            <a:ln>
              <a:noFill/>
              <a:headEnd/>
              <a:tailEnd/>
            </a:ln>
            <a:effectLst/>
          </p:spPr>
          <p:style>
            <a:lnRef idx="1">
              <a:schemeClr val="accent5"/>
            </a:lnRef>
            <a:fillRef idx="3">
              <a:schemeClr val="accent5"/>
            </a:fillRef>
            <a:effectRef idx="2">
              <a:schemeClr val="accent5"/>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Data Integration</a:t>
              </a:r>
            </a:p>
          </p:txBody>
        </p:sp>
        <p:sp>
          <p:nvSpPr>
            <p:cNvPr id="73" name="Rectangle 72"/>
            <p:cNvSpPr/>
            <p:nvPr/>
          </p:nvSpPr>
          <p:spPr bwMode="gray">
            <a:xfrm>
              <a:off x="191087" y="1379411"/>
              <a:ext cx="4238870" cy="321721"/>
            </a:xfrm>
            <a:prstGeom prst="rect">
              <a:avLst/>
            </a:prstGeom>
            <a:solidFill>
              <a:schemeClr val="accent1"/>
            </a:solidFill>
            <a:ln>
              <a:noFill/>
              <a:headEnd/>
              <a:tailEnd/>
            </a:ln>
            <a:effectLst/>
          </p:spPr>
          <p:style>
            <a:lnRef idx="1">
              <a:schemeClr val="accent5"/>
            </a:lnRef>
            <a:fillRef idx="3">
              <a:schemeClr val="accent5"/>
            </a:fillRef>
            <a:effectRef idx="2">
              <a:schemeClr val="accent5"/>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r>
                <a:rPr lang="en-US" sz="1200" b="1" kern="0" dirty="0" smtClean="0">
                  <a:solidFill>
                    <a:schemeClr val="tx1"/>
                  </a:solidFill>
                  <a:ea typeface="Arial Unicode MS" pitchFamily="34" charset="-128"/>
                  <a:cs typeface="Arial Unicode MS" pitchFamily="34" charset="-128"/>
                </a:rPr>
                <a:t>Business Intelligence</a:t>
              </a:r>
              <a:endParaRPr kumimoji="0" lang="en-US" sz="12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sp>
          <p:nvSpPr>
            <p:cNvPr id="74" name="Rectangle 73"/>
            <p:cNvSpPr/>
            <p:nvPr/>
          </p:nvSpPr>
          <p:spPr bwMode="gray">
            <a:xfrm>
              <a:off x="4521974" y="1379412"/>
              <a:ext cx="4235204" cy="321720"/>
            </a:xfrm>
            <a:prstGeom prst="rect">
              <a:avLst/>
            </a:prstGeom>
            <a:solidFill>
              <a:schemeClr val="accent1"/>
            </a:solidFill>
            <a:ln>
              <a:noFill/>
              <a:headEnd/>
              <a:tailEnd/>
            </a:ln>
            <a:effectLst/>
          </p:spPr>
          <p:style>
            <a:lnRef idx="1">
              <a:schemeClr val="accent5"/>
            </a:lnRef>
            <a:fillRef idx="3">
              <a:schemeClr val="accent5"/>
            </a:fillRef>
            <a:effectRef idx="2">
              <a:schemeClr val="accent5"/>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Reports,</a:t>
              </a:r>
              <a:r>
                <a:rPr kumimoji="0" lang="en-US" sz="1200" b="1" i="0" u="none" strike="noStrike" kern="0" cap="none" spc="0" normalizeH="0" noProof="0" dirty="0" smtClean="0">
                  <a:ln>
                    <a:noFill/>
                  </a:ln>
                  <a:solidFill>
                    <a:schemeClr val="tx1"/>
                  </a:solidFill>
                  <a:effectLst/>
                  <a:uLnTx/>
                  <a:uFillTx/>
                  <a:ea typeface="Arial Unicode MS" pitchFamily="34" charset="-128"/>
                  <a:cs typeface="Arial Unicode MS" pitchFamily="34" charset="-128"/>
                </a:rPr>
                <a:t> Dashboards</a:t>
              </a:r>
              <a:endParaRPr kumimoji="0" lang="en-US" sz="12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grpSp>
      <p:pic>
        <p:nvPicPr>
          <p:cNvPr id="48" name="Picture 5" descr="C:\Users\I829029\Downloads\UntitledDocument (5).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913" t="11966" r="2482" b="33026"/>
          <a:stretch/>
        </p:blipFill>
        <p:spPr bwMode="auto">
          <a:xfrm>
            <a:off x="409663" y="2721932"/>
            <a:ext cx="2692580" cy="1155792"/>
          </a:xfrm>
          <a:prstGeom prst="rect">
            <a:avLst/>
          </a:prstGeom>
          <a:noFill/>
        </p:spPr>
      </p:pic>
      <p:pic>
        <p:nvPicPr>
          <p:cNvPr id="54" name="Picture 5" descr="C:\Users\I829029\Downloads\UntitledDocument (5).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912" t="11966" r="2481" b="33026"/>
          <a:stretch/>
        </p:blipFill>
        <p:spPr bwMode="auto">
          <a:xfrm>
            <a:off x="3252943" y="2721932"/>
            <a:ext cx="2692580" cy="1155792"/>
          </a:xfrm>
          <a:prstGeom prst="rect">
            <a:avLst/>
          </a:prstGeom>
          <a:noFill/>
        </p:spPr>
      </p:pic>
      <p:pic>
        <p:nvPicPr>
          <p:cNvPr id="60" name="Picture 5" descr="C:\Users\I829029\Downloads\UntitledDocument (5).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913" t="11966" r="1854" b="33026"/>
          <a:stretch/>
        </p:blipFill>
        <p:spPr bwMode="auto">
          <a:xfrm>
            <a:off x="6096223" y="2721932"/>
            <a:ext cx="2710431" cy="1155792"/>
          </a:xfrm>
          <a:prstGeom prst="rect">
            <a:avLst/>
          </a:prstGeom>
          <a:noFill/>
        </p:spPr>
      </p:pic>
      <p:grpSp>
        <p:nvGrpSpPr>
          <p:cNvPr id="8" name="Group 7"/>
          <p:cNvGrpSpPr/>
          <p:nvPr/>
        </p:nvGrpSpPr>
        <p:grpSpPr>
          <a:xfrm>
            <a:off x="409663" y="2112882"/>
            <a:ext cx="8379140" cy="568174"/>
            <a:chOff x="409663" y="2112882"/>
            <a:chExt cx="8379140" cy="394729"/>
          </a:xfrm>
        </p:grpSpPr>
        <p:sp>
          <p:nvSpPr>
            <p:cNvPr id="49" name="Rectangle 48"/>
            <p:cNvSpPr/>
            <p:nvPr/>
          </p:nvSpPr>
          <p:spPr bwMode="gray">
            <a:xfrm>
              <a:off x="409663" y="2396190"/>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Data Integration</a:t>
              </a:r>
            </a:p>
          </p:txBody>
        </p:sp>
        <p:sp>
          <p:nvSpPr>
            <p:cNvPr id="50" name="Rectangle 49"/>
            <p:cNvSpPr/>
            <p:nvPr/>
          </p:nvSpPr>
          <p:spPr bwMode="gray">
            <a:xfrm>
              <a:off x="1760660" y="2112882"/>
              <a:ext cx="1341583"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Reports,</a:t>
              </a:r>
              <a:r>
                <a:rPr kumimoji="0" lang="en-US" sz="800" b="1" i="0" u="none" strike="noStrike" kern="0" cap="none" spc="0" normalizeH="0" noProof="0" dirty="0" smtClean="0">
                  <a:ln>
                    <a:noFill/>
                  </a:ln>
                  <a:solidFill>
                    <a:schemeClr val="tx1"/>
                  </a:solidFill>
                  <a:effectLst/>
                  <a:uLnTx/>
                  <a:uFillTx/>
                  <a:ea typeface="Arial Unicode MS" pitchFamily="34" charset="-128"/>
                  <a:cs typeface="Arial Unicode MS" pitchFamily="34" charset="-128"/>
                </a:rPr>
                <a:t> Dashboards</a:t>
              </a:r>
              <a:endPar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sp>
          <p:nvSpPr>
            <p:cNvPr id="51" name="Rectangle 50"/>
            <p:cNvSpPr/>
            <p:nvPr/>
          </p:nvSpPr>
          <p:spPr bwMode="gray">
            <a:xfrm>
              <a:off x="409663" y="2112882"/>
              <a:ext cx="1325172"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r>
                <a:rPr lang="en-US" sz="800" b="1" kern="0" dirty="0">
                  <a:solidFill>
                    <a:schemeClr val="tx1"/>
                  </a:solidFill>
                  <a:ea typeface="Arial Unicode MS" pitchFamily="34" charset="-128"/>
                  <a:cs typeface="Arial Unicode MS" pitchFamily="34" charset="-128"/>
                </a:rPr>
                <a:t>Business Intelligence</a:t>
              </a:r>
            </a:p>
          </p:txBody>
        </p:sp>
        <p:sp>
          <p:nvSpPr>
            <p:cNvPr id="52" name="Rectangle 51"/>
            <p:cNvSpPr/>
            <p:nvPr/>
          </p:nvSpPr>
          <p:spPr bwMode="gray">
            <a:xfrm>
              <a:off x="409663" y="2254696"/>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EDW</a:t>
              </a:r>
            </a:p>
          </p:txBody>
        </p:sp>
        <p:sp>
          <p:nvSpPr>
            <p:cNvPr id="55" name="Rectangle 54"/>
            <p:cNvSpPr/>
            <p:nvPr/>
          </p:nvSpPr>
          <p:spPr bwMode="gray">
            <a:xfrm>
              <a:off x="3252943" y="2396190"/>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Data Integration</a:t>
              </a:r>
            </a:p>
          </p:txBody>
        </p:sp>
        <p:sp>
          <p:nvSpPr>
            <p:cNvPr id="56" name="Rectangle 55"/>
            <p:cNvSpPr/>
            <p:nvPr/>
          </p:nvSpPr>
          <p:spPr bwMode="gray">
            <a:xfrm>
              <a:off x="4603940" y="2112882"/>
              <a:ext cx="1341583"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Reports,</a:t>
              </a:r>
              <a:r>
                <a:rPr kumimoji="0" lang="en-US" sz="800" b="1" i="0" u="none" strike="noStrike" kern="0" cap="none" spc="0" normalizeH="0" noProof="0" dirty="0" smtClean="0">
                  <a:ln>
                    <a:noFill/>
                  </a:ln>
                  <a:solidFill>
                    <a:schemeClr val="tx1"/>
                  </a:solidFill>
                  <a:effectLst/>
                  <a:uLnTx/>
                  <a:uFillTx/>
                  <a:ea typeface="Arial Unicode MS" pitchFamily="34" charset="-128"/>
                  <a:cs typeface="Arial Unicode MS" pitchFamily="34" charset="-128"/>
                </a:rPr>
                <a:t> Dashboards</a:t>
              </a:r>
              <a:endPar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sp>
          <p:nvSpPr>
            <p:cNvPr id="57" name="Rectangle 56"/>
            <p:cNvSpPr/>
            <p:nvPr/>
          </p:nvSpPr>
          <p:spPr bwMode="gray">
            <a:xfrm>
              <a:off x="3252943" y="2112882"/>
              <a:ext cx="1325172"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r>
                <a:rPr lang="en-US" sz="800" b="1" kern="0" dirty="0">
                  <a:solidFill>
                    <a:schemeClr val="tx1"/>
                  </a:solidFill>
                  <a:ea typeface="Arial Unicode MS" pitchFamily="34" charset="-128"/>
                  <a:cs typeface="Arial Unicode MS" pitchFamily="34" charset="-128"/>
                </a:rPr>
                <a:t>Business Intelligence</a:t>
              </a:r>
            </a:p>
          </p:txBody>
        </p:sp>
        <p:sp>
          <p:nvSpPr>
            <p:cNvPr id="58" name="Rectangle 57"/>
            <p:cNvSpPr/>
            <p:nvPr/>
          </p:nvSpPr>
          <p:spPr bwMode="gray">
            <a:xfrm>
              <a:off x="3252943" y="2254696"/>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EDW</a:t>
              </a:r>
            </a:p>
          </p:txBody>
        </p:sp>
        <p:sp>
          <p:nvSpPr>
            <p:cNvPr id="61" name="Rectangle 60"/>
            <p:cNvSpPr/>
            <p:nvPr/>
          </p:nvSpPr>
          <p:spPr bwMode="gray">
            <a:xfrm>
              <a:off x="6096223" y="2396190"/>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Data Integration</a:t>
              </a:r>
            </a:p>
          </p:txBody>
        </p:sp>
        <p:sp>
          <p:nvSpPr>
            <p:cNvPr id="62" name="Rectangle 61"/>
            <p:cNvSpPr/>
            <p:nvPr/>
          </p:nvSpPr>
          <p:spPr bwMode="gray">
            <a:xfrm>
              <a:off x="7447220" y="2112882"/>
              <a:ext cx="1341583"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Reports,</a:t>
              </a:r>
              <a:r>
                <a:rPr kumimoji="0" lang="en-US" sz="800" b="1" i="0" u="none" strike="noStrike" kern="0" cap="none" spc="0" normalizeH="0" noProof="0" dirty="0" smtClean="0">
                  <a:ln>
                    <a:noFill/>
                  </a:ln>
                  <a:solidFill>
                    <a:schemeClr val="tx1"/>
                  </a:solidFill>
                  <a:effectLst/>
                  <a:uLnTx/>
                  <a:uFillTx/>
                  <a:ea typeface="Arial Unicode MS" pitchFamily="34" charset="-128"/>
                  <a:cs typeface="Arial Unicode MS" pitchFamily="34" charset="-128"/>
                </a:rPr>
                <a:t> Dashboards</a:t>
              </a:r>
              <a:endPar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endParaRPr>
            </a:p>
          </p:txBody>
        </p:sp>
        <p:sp>
          <p:nvSpPr>
            <p:cNvPr id="63" name="Rectangle 62"/>
            <p:cNvSpPr/>
            <p:nvPr/>
          </p:nvSpPr>
          <p:spPr bwMode="gray">
            <a:xfrm>
              <a:off x="6096223" y="2112882"/>
              <a:ext cx="1325172" cy="11243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r>
                <a:rPr lang="en-US" sz="800" b="1" kern="0" dirty="0">
                  <a:solidFill>
                    <a:schemeClr val="tx1"/>
                  </a:solidFill>
                  <a:ea typeface="Arial Unicode MS" pitchFamily="34" charset="-128"/>
                  <a:cs typeface="Arial Unicode MS" pitchFamily="34" charset="-128"/>
                </a:rPr>
                <a:t>Business Intelligence</a:t>
              </a:r>
            </a:p>
          </p:txBody>
        </p:sp>
        <p:sp>
          <p:nvSpPr>
            <p:cNvPr id="64" name="Rectangle 63"/>
            <p:cNvSpPr/>
            <p:nvPr/>
          </p:nvSpPr>
          <p:spPr bwMode="gray">
            <a:xfrm>
              <a:off x="6096223" y="2254696"/>
              <a:ext cx="2692579" cy="111421"/>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1"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EDW</a:t>
              </a:r>
            </a:p>
          </p:txBody>
        </p:sp>
      </p:grpSp>
      <p:grpSp>
        <p:nvGrpSpPr>
          <p:cNvPr id="3" name="Group 2"/>
          <p:cNvGrpSpPr/>
          <p:nvPr/>
        </p:nvGrpSpPr>
        <p:grpSpPr>
          <a:xfrm>
            <a:off x="623391" y="5150531"/>
            <a:ext cx="7720248" cy="1370842"/>
            <a:chOff x="623391" y="5150531"/>
            <a:chExt cx="7720248" cy="1370842"/>
          </a:xfrm>
        </p:grpSpPr>
        <p:sp>
          <p:nvSpPr>
            <p:cNvPr id="45" name="Right Arrow 44"/>
            <p:cNvSpPr/>
            <p:nvPr/>
          </p:nvSpPr>
          <p:spPr bwMode="gray">
            <a:xfrm>
              <a:off x="1770393" y="5407134"/>
              <a:ext cx="5584137" cy="557348"/>
            </a:xfrm>
            <a:prstGeom prst="rightArrow">
              <a:avLst/>
            </a:prstGeom>
            <a:solidFill>
              <a:schemeClr val="accent1"/>
            </a:solidFill>
            <a:ln w="3175"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1" name="Picture 7" descr="\\psf\Home\Desktop\Graphic Tank\2.ti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7906"/>
            <a:stretch/>
          </p:blipFill>
          <p:spPr bwMode="auto">
            <a:xfrm>
              <a:off x="7739148" y="5150531"/>
              <a:ext cx="604491" cy="13708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sf\Home\Desktop\Graphic Tank\1.tif"/>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3391" y="5171048"/>
              <a:ext cx="714289" cy="1270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90620" y="3915056"/>
            <a:ext cx="8637970" cy="1137404"/>
            <a:chOff x="390620" y="3790764"/>
            <a:chExt cx="8637970" cy="1137404"/>
          </a:xfrm>
        </p:grpSpPr>
        <p:sp>
          <p:nvSpPr>
            <p:cNvPr id="38" name="Rectangle 37"/>
            <p:cNvSpPr/>
            <p:nvPr/>
          </p:nvSpPr>
          <p:spPr bwMode="gray">
            <a:xfrm>
              <a:off x="6063448" y="4037832"/>
              <a:ext cx="2778712" cy="878306"/>
            </a:xfrm>
            <a:prstGeom prst="rect">
              <a:avLst/>
            </a:prstGeom>
            <a:solidFill>
              <a:schemeClr val="accent2">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7" name="Picture 10" descr="\\Vs1\tomawork\Projects\SAP\6959\iStock_000009410104XSmall.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13144" t="-459" r="16590" b="459"/>
            <a:stretch/>
          </p:blipFill>
          <p:spPr bwMode="auto">
            <a:xfrm>
              <a:off x="6153284" y="4204998"/>
              <a:ext cx="662586" cy="6452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sf\Home\Downloads\iStock_000004540608Small.jp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6925" t="3400" b="19023"/>
            <a:stretch/>
          </p:blipFill>
          <p:spPr bwMode="auto">
            <a:xfrm>
              <a:off x="7679181" y="4195511"/>
              <a:ext cx="1102397" cy="654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sf\Home\Downloads\iStock_000019701435Small.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5304" b="34132"/>
            <a:stretch/>
          </p:blipFill>
          <p:spPr bwMode="auto">
            <a:xfrm>
              <a:off x="6916973" y="4208017"/>
              <a:ext cx="686320" cy="64220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90620" y="3790764"/>
              <a:ext cx="2414602" cy="1137403"/>
              <a:chOff x="390620" y="3790764"/>
              <a:chExt cx="2414602" cy="1137403"/>
            </a:xfrm>
          </p:grpSpPr>
          <p:sp>
            <p:nvSpPr>
              <p:cNvPr id="21" name="Rectangle 20"/>
              <p:cNvSpPr/>
              <p:nvPr/>
            </p:nvSpPr>
            <p:spPr bwMode="gray">
              <a:xfrm>
                <a:off x="390621" y="4068657"/>
                <a:ext cx="2239209" cy="859510"/>
              </a:xfrm>
              <a:prstGeom prst="rect">
                <a:avLst/>
              </a:prstGeom>
              <a:solidFill>
                <a:schemeClr val="accent2">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Right Arrow 23"/>
              <p:cNvSpPr/>
              <p:nvPr/>
            </p:nvSpPr>
            <p:spPr bwMode="gray">
              <a:xfrm>
                <a:off x="390620" y="3790764"/>
                <a:ext cx="2414602" cy="417251"/>
              </a:xfrm>
              <a:prstGeom prst="rightArrow">
                <a:avLst>
                  <a:gd name="adj1" fmla="val 64006"/>
                  <a:gd name="adj2" fmla="val 50000"/>
                </a:avLst>
              </a:prstGeom>
              <a:solidFill>
                <a:schemeClr val="accent1"/>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Pre-acute care</a:t>
                </a:r>
              </a:p>
            </p:txBody>
          </p:sp>
          <p:pic>
            <p:nvPicPr>
              <p:cNvPr id="1026" name="Picture 2" descr="\\psf\Home\Downloads\iStock_000004642213Small.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5412" b="7519"/>
              <a:stretch/>
            </p:blipFill>
            <p:spPr bwMode="auto">
              <a:xfrm>
                <a:off x="468673" y="4198470"/>
                <a:ext cx="1169373" cy="6517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sf\Home\Downloads\iStock_000005994853Small.jpg"/>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5392" t="2824" r="4382" b="-2824"/>
              <a:stretch/>
            </p:blipFill>
            <p:spPr bwMode="auto">
              <a:xfrm>
                <a:off x="1725148" y="4190260"/>
                <a:ext cx="816448" cy="659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840857" y="3790764"/>
              <a:ext cx="3178207" cy="1137404"/>
              <a:chOff x="2858613" y="3790764"/>
              <a:chExt cx="3178207" cy="1137404"/>
            </a:xfrm>
          </p:grpSpPr>
          <p:sp>
            <p:nvSpPr>
              <p:cNvPr id="30" name="Rectangle 29"/>
              <p:cNvSpPr/>
              <p:nvPr/>
            </p:nvSpPr>
            <p:spPr bwMode="gray">
              <a:xfrm>
                <a:off x="2858614" y="4058408"/>
                <a:ext cx="2982897" cy="869760"/>
              </a:xfrm>
              <a:prstGeom prst="rect">
                <a:avLst/>
              </a:prstGeom>
              <a:solidFill>
                <a:schemeClr val="accent2">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5" name="Picture 9" descr="\\Vs1\tomawork\Projects\SAP\6959\iStock_000002855580Small.jp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13318" t="13071" r="653" b="13066"/>
              <a:stretch/>
            </p:blipFill>
            <p:spPr bwMode="auto">
              <a:xfrm>
                <a:off x="3858498" y="4197502"/>
                <a:ext cx="903230" cy="65271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Vs1\tomawork\Projects\SAP\6959\iStock_000024033048XSmall.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446" r="4014" b="21899"/>
              <a:stretch/>
            </p:blipFill>
            <p:spPr bwMode="auto">
              <a:xfrm>
                <a:off x="4847207" y="4190261"/>
                <a:ext cx="896387" cy="6599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sf\Home\Downloads\iStock_000012165688XSmall.jpg"/>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11005" t="18069" r="7821"/>
              <a:stretch/>
            </p:blipFill>
            <p:spPr bwMode="auto">
              <a:xfrm>
                <a:off x="2920762" y="4197501"/>
                <a:ext cx="852256" cy="652717"/>
              </a:xfrm>
              <a:prstGeom prst="rect">
                <a:avLst/>
              </a:prstGeom>
              <a:noFill/>
              <a:extLst>
                <a:ext uri="{909E8E84-426E-40DD-AFC4-6F175D3DCCD1}">
                  <a14:hiddenFill xmlns:a14="http://schemas.microsoft.com/office/drawing/2010/main">
                    <a:solidFill>
                      <a:srgbClr val="FFFFFF"/>
                    </a:solidFill>
                  </a14:hiddenFill>
                </a:ext>
              </a:extLst>
            </p:spPr>
          </p:pic>
          <p:sp>
            <p:nvSpPr>
              <p:cNvPr id="69" name="Right Arrow 68"/>
              <p:cNvSpPr/>
              <p:nvPr/>
            </p:nvSpPr>
            <p:spPr bwMode="gray">
              <a:xfrm>
                <a:off x="2858613" y="3790764"/>
                <a:ext cx="3178207" cy="417251"/>
              </a:xfrm>
              <a:prstGeom prst="rightArrow">
                <a:avLst>
                  <a:gd name="adj1" fmla="val 64006"/>
                  <a:gd name="adj2" fmla="val 50000"/>
                </a:avLst>
              </a:prstGeom>
              <a:solidFill>
                <a:schemeClr val="accent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Acute care</a:t>
                </a:r>
              </a:p>
            </p:txBody>
          </p:sp>
        </p:grpSp>
        <p:sp>
          <p:nvSpPr>
            <p:cNvPr id="70" name="Right Arrow 69"/>
            <p:cNvSpPr/>
            <p:nvPr/>
          </p:nvSpPr>
          <p:spPr bwMode="gray">
            <a:xfrm>
              <a:off x="6066079" y="3790764"/>
              <a:ext cx="2962511" cy="417251"/>
            </a:xfrm>
            <a:prstGeom prst="rightArrow">
              <a:avLst>
                <a:gd name="adj1" fmla="val 64006"/>
                <a:gd name="adj2" fmla="val 50000"/>
              </a:avLst>
            </a:prstGeom>
            <a:solidFill>
              <a:schemeClr val="accent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Post-acute care</a:t>
              </a:r>
            </a:p>
          </p:txBody>
        </p:sp>
      </p:grpSp>
    </p:spTree>
    <p:extLst>
      <p:ext uri="{BB962C8B-B14F-4D97-AF65-F5344CB8AC3E}">
        <p14:creationId xmlns:p14="http://schemas.microsoft.com/office/powerpoint/2010/main" val="1554933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5SZLingSkG9aT53nDpG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yG.a71bfEeMynAfva0IN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emgt6feoky9.MgShsUzK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5SZLingSkG9aT53nDpGN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VzVlT.HvckOZpD0JwmF52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87ZMHplA0yE7gXkL7fA4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MRTTHJZ6kqMIfeUHzZLk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5SZLingSkG9aT53nDpGNA"/>
</p:tagLst>
</file>

<file path=ppt/theme/theme1.xml><?xml version="1.0" encoding="utf-8"?>
<a:theme xmlns:a="http://schemas.openxmlformats.org/drawingml/2006/main" name="SAP_2011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spPr>
      <a:bodyPr wrap="square" rtlCol="0" anchor="ctr" anchorCtr="1">
        <a:noAutofit/>
      </a:bodyPr>
      <a:lstStyle>
        <a:defPPr algn="ctr">
          <a:defRPr sz="1200" dirty="0" smtClean="0">
            <a:solidFill>
              <a:schemeClr val="bg1"/>
            </a:solidFill>
            <a:cs typeface="Arial"/>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22363</TotalTime>
  <Words>2696</Words>
  <Application>Microsoft Office PowerPoint</Application>
  <PresentationFormat>On-screen Show (4:3)</PresentationFormat>
  <Paragraphs>607</Paragraphs>
  <Slides>32</Slides>
  <Notes>30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SAP_2011_v1.1</vt:lpstr>
      <vt:lpstr>SAP HANA in Healthcare:  Real-Time Big Data Analysis   </vt:lpstr>
      <vt:lpstr>Agenda</vt:lpstr>
      <vt:lpstr>Agenda</vt:lpstr>
      <vt:lpstr>U.S. healthcare spending</vt:lpstr>
      <vt:lpstr>Bend the cost curve: Era of value-based care</vt:lpstr>
      <vt:lpstr>Healthcare delivery: the last, greatest cottage industry</vt:lpstr>
      <vt:lpstr>Drowning in data… </vt:lpstr>
      <vt:lpstr>Fragmented data</vt:lpstr>
      <vt:lpstr>ACOs: Great concept, execution often elusive</vt:lpstr>
      <vt:lpstr>Agenda</vt:lpstr>
      <vt:lpstr>Modern hardware and software architecture Provided opportunities to re-design DBMS to reduce latency</vt:lpstr>
      <vt:lpstr>Re-think data management for real-time business Need to eliminate redundant data copies, materialization and models</vt:lpstr>
      <vt:lpstr>SAP HANA: Renovate existing systems while enabling future breakthroughs</vt:lpstr>
      <vt:lpstr>Predictive analytics &amp; machine learning  Transforming the future with insight today</vt:lpstr>
      <vt:lpstr>SAP HANA Text Analysis Extract information from documents; perform text analysis on unstructured data</vt:lpstr>
      <vt:lpstr>Deployment services Provides security, privacy, and availability</vt:lpstr>
      <vt:lpstr>SAP HANA Platform  Extending SAP HANA Platform to power the next generation of healthcare</vt:lpstr>
      <vt:lpstr>Agenda</vt:lpstr>
      <vt:lpstr>PowerPoint Presentation</vt:lpstr>
      <vt:lpstr>PowerPoint Presentation</vt:lpstr>
      <vt:lpstr>PowerPoint Presentation</vt:lpstr>
      <vt:lpstr>PowerPoint Presentation</vt:lpstr>
      <vt:lpstr>Cancer Data Exploration Provider: Visual Exploration by Domain Experts</vt:lpstr>
      <vt:lpstr>Leading payer Making population health practice actionable</vt:lpstr>
      <vt:lpstr>Leading provider Value-based care by personalizing population health</vt:lpstr>
      <vt:lpstr>Relationships driving improved care and behavioral change</vt:lpstr>
      <vt:lpstr>Care Circles</vt:lpstr>
      <vt:lpstr>PowerPoint Presentation</vt:lpstr>
      <vt:lpstr>Agenda</vt:lpstr>
      <vt:lpstr>SAP HANA Platform: Rethink the possible Uncover more business value while enabling breakthrough transformation</vt:lpstr>
      <vt:lpstr>Thank you</vt:lpstr>
      <vt:lpstr>PowerPoint Presentation</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d019534</dc:creator>
  <cp:lastModifiedBy>Satoor, Amit</cp:lastModifiedBy>
  <cp:revision>603</cp:revision>
  <dcterms:created xsi:type="dcterms:W3CDTF">2013-09-26T02:37:56Z</dcterms:created>
  <dcterms:modified xsi:type="dcterms:W3CDTF">2013-10-02T03:15:46Z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